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1808" r:id="rId3"/>
    <p:sldId id="1830" r:id="rId4"/>
    <p:sldId id="1864" r:id="rId5"/>
    <p:sldId id="1812" r:id="rId6"/>
    <p:sldId id="1850" r:id="rId7"/>
    <p:sldId id="1846" r:id="rId8"/>
    <p:sldId id="1814" r:id="rId9"/>
    <p:sldId id="1847" r:id="rId10"/>
    <p:sldId id="1880" r:id="rId11"/>
    <p:sldId id="1822" r:id="rId12"/>
    <p:sldId id="1848" r:id="rId13"/>
    <p:sldId id="1849" r:id="rId14"/>
    <p:sldId id="1851" r:id="rId15"/>
    <p:sldId id="1826" r:id="rId16"/>
    <p:sldId id="1817" r:id="rId17"/>
    <p:sldId id="1818" r:id="rId18"/>
  </p:sldIdLst>
  <p:sldSz cx="12190095" cy="6858000"/>
  <p:notesSz cx="6760845" cy="9942195"/>
  <p:embeddedFontLst>
    <p:embeddedFont>
      <p:font typeface="华文彩云" panose="02010800040101010101" pitchFamily="2" charset="-122"/>
      <p:regular r:id="rId24"/>
    </p:embeddedFont>
    <p:embeddedFont>
      <p:font typeface="黑体" panose="02010609060101010101" charset="-122"/>
      <p:regular r:id="rId25"/>
    </p:embeddedFont>
    <p:embeddedFont>
      <p:font typeface="微软雅黑" panose="020B0503020204020204" pitchFamily="34" charset="-122"/>
      <p:regular r:id="rId26"/>
    </p:embeddedFont>
    <p:embeddedFont>
      <p:font typeface="Calibri" panose="020F0502020204030204" charset="0"/>
      <p:regular r:id="rId27"/>
      <p:bold r:id="rId28"/>
      <p:italic r:id="rId29"/>
      <p:boldItalic r:id="rId30"/>
    </p:embeddedFont>
  </p:embeddedFontLst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1pPr>
    <a:lvl2pPr marL="609600" algn="ct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2pPr>
    <a:lvl3pPr marL="1219200" algn="ct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3pPr>
    <a:lvl4pPr marL="1828800" algn="ct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4pPr>
    <a:lvl5pPr marL="2438400" algn="ct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5pPr>
    <a:lvl6pPr marL="3048000" algn="l" defTabSz="1218565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6pPr>
    <a:lvl7pPr marL="3657600" algn="l" defTabSz="1218565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7pPr>
    <a:lvl8pPr marL="4267200" algn="l" defTabSz="1218565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8pPr>
    <a:lvl9pPr marL="4876800" algn="l" defTabSz="1218565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B99"/>
    <a:srgbClr val="8E0000"/>
    <a:srgbClr val="E98517"/>
    <a:srgbClr val="DD9223"/>
    <a:srgbClr val="DD8D23"/>
    <a:srgbClr val="3342B5"/>
    <a:srgbClr val="0349E5"/>
    <a:srgbClr val="119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505" autoAdjust="0"/>
    <p:restoredTop sz="94635" autoAdjust="0"/>
  </p:normalViewPr>
  <p:slideViewPr>
    <p:cSldViewPr>
      <p:cViewPr varScale="1">
        <p:scale>
          <a:sx n="90" d="100"/>
          <a:sy n="90" d="100"/>
        </p:scale>
        <p:origin x="-192" y="-108"/>
      </p:cViewPr>
      <p:guideLst>
        <p:guide orient="horz" pos="2155"/>
        <p:guide pos="39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96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font" Target="fonts/font7.fntdata"/><Relationship Id="rId3" Type="http://schemas.openxmlformats.org/officeDocument/2006/relationships/slide" Target="slides/slide1.xml"/><Relationship Id="rId29" Type="http://schemas.openxmlformats.org/officeDocument/2006/relationships/font" Target="fonts/font6.fntdata"/><Relationship Id="rId28" Type="http://schemas.openxmlformats.org/officeDocument/2006/relationships/font" Target="fonts/font5.fntdata"/><Relationship Id="rId27" Type="http://schemas.openxmlformats.org/officeDocument/2006/relationships/font" Target="fonts/font4.fntdata"/><Relationship Id="rId26" Type="http://schemas.openxmlformats.org/officeDocument/2006/relationships/font" Target="fonts/font3.fntdata"/><Relationship Id="rId25" Type="http://schemas.openxmlformats.org/officeDocument/2006/relationships/font" Target="fonts/font2.fntdata"/><Relationship Id="rId24" Type="http://schemas.openxmlformats.org/officeDocument/2006/relationships/font" Target="fonts/font1.fntdata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AAE01DD-AC83-40ED-BD99-6C8215A2B9E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3" y="746125"/>
            <a:ext cx="662463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CB1DDBD-016E-43CF-A8D4-33E6EC8D1A3D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8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8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9E822-0574-4952-BB6C-C6472D935177}" type="slidenum">
              <a:rPr lang="en-US" altLang="zh-CN" smtClean="0"/>
            </a:fld>
            <a:endParaRPr lang="en-US" altLang="zh-CN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1652029" y="219854"/>
            <a:ext cx="406136" cy="424986"/>
            <a:chOff x="8740159" y="164852"/>
            <a:chExt cx="304642" cy="318666"/>
          </a:xfrm>
        </p:grpSpPr>
        <p:sp>
          <p:nvSpPr>
            <p:cNvPr id="8" name="燕尾形 7"/>
            <p:cNvSpPr/>
            <p:nvPr/>
          </p:nvSpPr>
          <p:spPr>
            <a:xfrm>
              <a:off x="8740159" y="164852"/>
              <a:ext cx="152321" cy="318666"/>
            </a:xfrm>
            <a:prstGeom prst="chevron">
              <a:avLst/>
            </a:prstGeom>
            <a:solidFill>
              <a:srgbClr val="CD1F06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6" tIns="45712" rIns="91426" bIns="45712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8892480" y="164852"/>
              <a:ext cx="152321" cy="318666"/>
            </a:xfrm>
            <a:prstGeom prst="chevron">
              <a:avLst/>
            </a:prstGeom>
            <a:solidFill>
              <a:srgbClr val="CD1F06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6" tIns="45712" rIns="91426" bIns="45712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/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38852-70BE-4199-AD2D-A1981D4944F4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4068" y="274639"/>
            <a:ext cx="3655008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C1867-52DB-4D4D-85A7-5AD658AB958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5167"/>
            <a:ext cx="10971372" cy="1143000"/>
          </a:xfrm>
        </p:spPr>
        <p:txBody>
          <a:bodyPr/>
          <a:lstStyle>
            <a:lvl1pPr>
              <a:defRPr b="0"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520" y="6356351"/>
            <a:ext cx="284443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86F4F-6702-4112-A3A2-323A684E0F6A}" type="datetime1">
              <a:rPr lang="zh-CN" altLang="en-US"/>
            </a:fld>
            <a:endParaRPr lang="zh-CN" altLang="en-US" sz="240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059" y="6356351"/>
            <a:ext cx="3860297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6463" y="6356351"/>
            <a:ext cx="284443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9F231-DE1A-482A-9F55-088F6344D2BA}" type="slidenum">
              <a:rPr lang="zh-CN" altLang="en-US"/>
            </a:fld>
            <a:endParaRPr lang="zh-CN" altLang="en-US" sz="2400"/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2" y="2130425"/>
            <a:ext cx="10361851" cy="1470026"/>
          </a:xfrm>
          <a:prstGeom prst="rect">
            <a:avLst/>
          </a:prstGeom>
        </p:spPr>
        <p:txBody>
          <a:bodyPr lIns="121898" tIns="60948" rIns="121898" bIns="60948"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F05B-85C6-4DF2-B60F-0914F107851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560C0-975B-4517-A7F6-394DB7A69A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29FC-C515-459A-8456-9BB03D9C753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1F39-ED3A-4846-8080-B64E8F5CE7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60" y="4406903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00788-BC47-41C2-8957-8E6876B5869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696" y="1600203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6413" y="1600203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32022-FAFC-45D7-A338-BB4424FA771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48733-22A3-490E-BC58-E0DCE668D33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4D2D9-1158-4CB9-A64C-2C76BF31A556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29FC-C515-459A-8456-9BB03D9C753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1F39-ED3A-4846-8080-B64E8F5CE7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984A0-F025-4A62-B80D-3570532B129B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494C6-484B-4947-BC70-0502669FDCBD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3.jpeg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3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3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F1EA4E-95B2-4ED6-BC18-A4651F6FE32B}" type="slidenum">
              <a:rPr lang="en-US" altLang="zh-CN" smtClean="0"/>
            </a:fld>
            <a:endParaRPr lang="en-US" altLang="zh-CN"/>
          </a:p>
        </p:txBody>
      </p:sp>
      <p:grpSp>
        <p:nvGrpSpPr>
          <p:cNvPr id="8" name="组合 10"/>
          <p:cNvGrpSpPr/>
          <p:nvPr userDrawn="1"/>
        </p:nvGrpSpPr>
        <p:grpSpPr bwMode="auto">
          <a:xfrm>
            <a:off x="88890" y="67751"/>
            <a:ext cx="1415781" cy="692311"/>
            <a:chOff x="174431" y="150956"/>
            <a:chExt cx="1932630" cy="944960"/>
          </a:xfrm>
        </p:grpSpPr>
        <p:pic>
          <p:nvPicPr>
            <p:cNvPr id="9" name="Picture 2" descr="E:\王主任资料\各类照片\邵医标志.JP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431" y="150956"/>
              <a:ext cx="1013193" cy="944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C:\Users\JLL\Desktop\最佳雇主.jp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2374" y="208834"/>
              <a:ext cx="844687" cy="830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" name="Picture 3" descr="C:\Users\miya\Desktop\下沙院区医疗文书及印刷用品目录\高清版logo\下沙logo(高清).jp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83687" y="127322"/>
            <a:ext cx="535717" cy="590585"/>
          </a:xfrm>
          <a:prstGeom prst="rect">
            <a:avLst/>
          </a:prstGeom>
          <a:noFill/>
        </p:spPr>
      </p:pic>
      <p:sp>
        <p:nvSpPr>
          <p:cNvPr id="23" name="矩形 22"/>
          <p:cNvSpPr/>
          <p:nvPr userDrawn="1"/>
        </p:nvSpPr>
        <p:spPr bwMode="auto">
          <a:xfrm>
            <a:off x="-31745" y="6597653"/>
            <a:ext cx="12222160" cy="2878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76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2047240" y="1263015"/>
            <a:ext cx="7305040" cy="42259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rPr>
              <a:t>项目名称：</a:t>
            </a:r>
            <a:r>
              <a:rPr lang="en-US" altLang="zh-CN" sz="4400">
                <a:latin typeface="微软雅黑" panose="020B0503020204020204" pitchFamily="34" charset="-122"/>
                <a:ea typeface="微软雅黑" panose="020B0503020204020204" pitchFamily="34" charset="-122"/>
              </a:rPr>
              <a:t>XXXXXXXXXXXX</a:t>
            </a:r>
            <a:endParaRPr lang="en-US" altLang="zh-CN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90000"/>
              </a:lnSpc>
            </a:pPr>
            <a:r>
              <a:rPr lang="zh-CN" altLang="en-US" sz="2800" dirty="0">
                <a:latin typeface="+mn-lt"/>
                <a:ea typeface="+mn-ea"/>
                <a:sym typeface="+mn-ea"/>
              </a:rPr>
              <a:t>研究科室：XXX</a:t>
            </a:r>
            <a:endParaRPr lang="zh-CN" altLang="en-US" sz="2800" dirty="0">
              <a:latin typeface="+mn-lt"/>
              <a:ea typeface="+mn-ea"/>
              <a:cs typeface="+mn-cs"/>
              <a:sym typeface="+mn-ea"/>
            </a:endParaRPr>
          </a:p>
          <a:p>
            <a:pPr algn="ctr">
              <a:lnSpc>
                <a:spcPct val="90000"/>
              </a:lnSpc>
            </a:pPr>
            <a:r>
              <a:rPr lang="zh-CN" altLang="en-US" sz="2800" dirty="0">
                <a:latin typeface="+mn-lt"/>
                <a:ea typeface="+mn-ea"/>
                <a:sym typeface="+mn-ea"/>
              </a:rPr>
              <a:t>    主要研究者：XXX</a:t>
            </a:r>
            <a:endParaRPr lang="zh-CN" altLang="en-US" sz="2800" dirty="0">
              <a:latin typeface="+mn-lt"/>
              <a:ea typeface="+mn-ea"/>
              <a:cs typeface="+mn-cs"/>
              <a:sym typeface="+mn-ea"/>
            </a:endParaRPr>
          </a:p>
          <a:p>
            <a:pPr algn="ctr">
              <a:lnSpc>
                <a:spcPct val="90000"/>
              </a:lnSpc>
            </a:pPr>
            <a:endParaRPr lang="zh-CN" altLang="en-US" sz="2800" dirty="0">
              <a:latin typeface="+mn-lt"/>
              <a:ea typeface="+mn-ea"/>
              <a:cs typeface="+mn-cs"/>
              <a:sym typeface="+mn-ea"/>
            </a:endParaRPr>
          </a:p>
          <a:p>
            <a:pPr algn="ctr">
              <a:lnSpc>
                <a:spcPct val="90000"/>
              </a:lnSpc>
            </a:pPr>
            <a:r>
              <a:rPr lang="zh-CN" altLang="en-US" sz="2800" dirty="0">
                <a:latin typeface="+mn-lt"/>
                <a:ea typeface="+mn-ea"/>
                <a:sym typeface="+mn-ea"/>
              </a:rPr>
              <a:t>   日期：xxxx年XX月XX日</a:t>
            </a:r>
            <a:endParaRPr lang="zh-CN" altLang="en-US" sz="2800" dirty="0">
              <a:latin typeface="宋体" panose="02010600030101010101" pitchFamily="2" charset="-122"/>
              <a:ea typeface="+mn-ea"/>
              <a:cs typeface="+mn-cs"/>
              <a:sym typeface="+mn-ea"/>
            </a:endParaRPr>
          </a:p>
          <a:p>
            <a:endParaRPr lang="zh-CN" altLang="en-US" sz="3600" dirty="0">
              <a:latin typeface="宋体" panose="02010600030101010101" pitchFamily="2" charset="-122"/>
              <a:ea typeface="+mn-ea"/>
              <a:cs typeface="+mn-cs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受试者权益</a:t>
            </a:r>
            <a:r>
              <a:rPr lang="zh-CN" altLang="en-US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（视样本是否现采）</a:t>
            </a:r>
            <a:endParaRPr lang="zh-CN" altLang="en-US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7895" y="1696720"/>
            <a:ext cx="10047605" cy="20173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现采样本：如对现采样本的受试者免费提供检查、补偿（交通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营养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采血补助等）、自愿决定参加或退出研究、个人信息保密等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生物样本二次利用：患者个人信息的保护措施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受试者风险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37895" y="1696720"/>
            <a:ext cx="100476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如研究常见的不良事件、可能发生的未知的不良事件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相对应的预防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缓解措施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受试者保护</a:t>
            </a:r>
            <a:r>
              <a:rPr lang="zh-CN" altLang="en-US" sz="3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（如样本为现采）</a:t>
            </a:r>
            <a:endParaRPr lang="zh-CN" altLang="en-US" sz="3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12570" y="1606550"/>
            <a:ext cx="9414510" cy="2682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保护：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发生不良事件时的措施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试验过程中和结束后，应为受试者提供的医疗保障措施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是否提供保险  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招募广告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36700" y="2939415"/>
            <a:ext cx="204978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如有请提供本页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本院研究者团队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066290" y="2096770"/>
          <a:ext cx="7546340" cy="250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610"/>
                <a:gridCol w="2625090"/>
                <a:gridCol w="1487308"/>
                <a:gridCol w="1728332"/>
              </a:tblGrid>
              <a:tr h="626271"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研究者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GCP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培训（培训年份）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职称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ea"/>
                          <a:ea typeface="+mj-ea"/>
                          <a:sym typeface="Calibri" panose="020F0502020204030204" charset="0"/>
                        </a:rPr>
                        <a:t>试验中职责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ea"/>
                        <a:ea typeface="+mj-ea"/>
                        <a:sym typeface="Calibri" panose="020F0502020204030204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626271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  <a:tc>
                  <a:txBody>
                    <a:bodyPr/>
                    <a:p>
                      <a:pPr algn="ctr"/>
                      <a:endParaRPr 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</a:tr>
              <a:tr h="626271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</a:tr>
              <a:tr h="62611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  <a:tc>
                  <a:txBody>
                    <a:bodyPr/>
                    <a:p>
                      <a:pPr algn="ctr"/>
                      <a:endParaRPr lang="zh-CN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800" b="0" dirty="0" smtClean="0">
                        <a:latin typeface="+mj-ea"/>
                        <a:ea typeface="+mj-ea"/>
                      </a:endParaRPr>
                    </a:p>
                  </a:txBody>
                  <a:tcPr marL="68580" marR="68580" marT="0" marB="0" vert="horz" anchor="t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15472"/>
            <a:ext cx="10971372" cy="1143000"/>
          </a:xfrm>
        </p:spPr>
        <p:txBody>
          <a:bodyPr/>
          <a:p>
            <a:r>
              <a:rPr lang="zh-CN" altLang="en-US" i="1" u="sng">
                <a:latin typeface="微软雅黑" panose="020B0503020204020204" pitchFamily="34" charset="-122"/>
                <a:ea typeface="微软雅黑" panose="020B0503020204020204" pitchFamily="34" charset="-122"/>
              </a:rPr>
              <a:t>如有其它重要汇报要素请自行添加</a:t>
            </a:r>
            <a:endParaRPr lang="zh-CN" altLang="en-US" i="1" u="sng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886" y="2422102"/>
            <a:ext cx="10971372" cy="1143000"/>
          </a:xfrm>
        </p:spPr>
        <p:txBody>
          <a:bodyPr/>
          <a:p>
            <a:r>
              <a:rPr lang="zh-CN" altLang="en-US" sz="6000">
                <a:latin typeface="微软雅黑" panose="020B0503020204020204" pitchFamily="34" charset="-122"/>
                <a:ea typeface="微软雅黑" panose="020B0503020204020204" pitchFamily="34" charset="-122"/>
              </a:rPr>
              <a:t>谢 谢 ！</a:t>
            </a:r>
            <a:endParaRPr lang="zh-CN" altLang="en-US" sz="6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2190115" y="1052830"/>
            <a:ext cx="8573135" cy="5063490"/>
          </a:xfrm>
        </p:spPr>
        <p:txBody>
          <a:bodyPr/>
          <a:p>
            <a:endParaRPr lang="en-US" altLang="zh-CN" sz="2400" dirty="0" smtClean="0">
              <a:solidFill>
                <a:schemeClr val="accent1">
                  <a:lumMod val="7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400" dirty="0" smtClean="0">
              <a:solidFill>
                <a:schemeClr val="accent1">
                  <a:lumMod val="7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250000"/>
              </a:lnSpc>
            </a:pPr>
            <a:r>
              <a:rPr lang="zh-CN" altLang="en-US" sz="20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组长单位（如有）：</a:t>
            </a:r>
            <a:r>
              <a:rPr lang="en-US" altLang="zh-CN" sz="20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XXX</a:t>
            </a:r>
            <a:r>
              <a:rPr lang="zh-CN" altLang="en-US" sz="20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医院，是否已通过该院伦理审查</a:t>
            </a:r>
            <a:endParaRPr lang="zh-CN" altLang="en-US" sz="2000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250000"/>
              </a:lnSpc>
            </a:pPr>
            <a:r>
              <a:rPr lang="zh-CN" altLang="en-US" sz="20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申办</a:t>
            </a:r>
            <a:r>
              <a:rPr lang="zh-CN" altLang="en-US" sz="2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方：</a:t>
            </a:r>
            <a:endParaRPr lang="zh-CN" altLang="en-US" sz="20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25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参加中心数</a:t>
            </a: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en-US" altLang="zh-CN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25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样本量：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250000"/>
              </a:lnSpc>
            </a:pPr>
            <a:r>
              <a:rPr lang="zh-CN" altLang="en-US" sz="20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入</a:t>
            </a:r>
            <a:r>
              <a:rPr lang="zh-CN" altLang="en-US" sz="2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组期</a:t>
            </a: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250000"/>
              </a:lnSpc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研究概况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5316" y="418677"/>
            <a:ext cx="10971372" cy="1143000"/>
          </a:xfrm>
        </p:spPr>
        <p:txBody>
          <a:bodyPr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参加单位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（本页适用于多中心研究）</a:t>
            </a:r>
            <a:endParaRPr lang="zh-CN" altLang="en-US" sz="36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  <a:endParaRPr lang="zh-CN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22350" y="2430145"/>
            <a:ext cx="191643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从简描述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10s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受试产品简介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30605" y="2600325"/>
            <a:ext cx="740473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latin typeface="+mn-ea"/>
                <a:ea typeface="+mn-ea"/>
                <a:cs typeface="+mn-ea"/>
              </a:rPr>
              <a:t>原理、产品特点、试验范围、预期用途 等</a:t>
            </a:r>
            <a:endParaRPr lang="zh-CN" altLang="en-US"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所用试剂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04925" y="5073650"/>
            <a:ext cx="191643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从简描述，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20s</a:t>
            </a:r>
            <a:endParaRPr lang="en-US" alt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52330" y="1333401"/>
          <a:ext cx="8678015" cy="3352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640"/>
                <a:gridCol w="1735640"/>
                <a:gridCol w="1735640"/>
                <a:gridCol w="1735640"/>
                <a:gridCol w="1735455"/>
              </a:tblGrid>
              <a:tr h="695960"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325" algn="l"/>
                        </a:tabLst>
                      </a:pPr>
                      <a:r>
                        <a:rPr lang="en-US" sz="1800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	</a:t>
                      </a: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产品名称</a:t>
                      </a: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规格</a:t>
                      </a: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生产厂家</a:t>
                      </a:r>
                      <a:endParaRPr lang="zh-CN" sz="1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注册证号</a:t>
                      </a:r>
                      <a:endParaRPr lang="zh-CN" sz="1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751840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受试产品</a:t>
                      </a: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672465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对照产品</a:t>
                      </a:r>
                      <a:endParaRPr lang="zh-CN" sz="1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615950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第三方产品</a:t>
                      </a:r>
                      <a:endParaRPr lang="zh-CN" sz="1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15950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zh-CN" altLang="en-US" sz="1800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配套试剂</a:t>
                      </a:r>
                      <a:endParaRPr lang="zh-CN" altLang="en-US" sz="1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lang="zh-CN" altLang="en-US" sz="1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研究设计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90015" y="1671955"/>
            <a:ext cx="36880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方案设计、样本量要求 等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必要时插入流程图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39315" y="3462655"/>
            <a:ext cx="191643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从简描述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20s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样本管理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32380" y="2419350"/>
            <a:ext cx="551688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简易的入排标准、病种范围、选择理由等概述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39315" y="3462655"/>
            <a:ext cx="191643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从简描述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</a:t>
            </a:r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10s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/>
              <a:t>产品使用、判断、统计、评价方法概述</a:t>
            </a:r>
            <a:endParaRPr lang="zh-CN" altLang="en-US"/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WPS 演示</Application>
  <PresentationFormat>自定义</PresentationFormat>
  <Paragraphs>107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宋体</vt:lpstr>
      <vt:lpstr>Wingdings</vt:lpstr>
      <vt:lpstr>华文彩云</vt:lpstr>
      <vt:lpstr>黑体</vt:lpstr>
      <vt:lpstr>微软雅黑</vt:lpstr>
      <vt:lpstr>Times New Roman</vt:lpstr>
      <vt:lpstr>Calibri</vt:lpstr>
      <vt:lpstr>Arial Unicode MS</vt:lpstr>
      <vt:lpstr>Office 主题​​</vt:lpstr>
      <vt:lpstr>PowerPoint 演示文稿</vt:lpstr>
      <vt:lpstr>研究概况</vt:lpstr>
      <vt:lpstr>参加单位（本页适用于多中心研究）</vt:lpstr>
      <vt:lpstr>研究背景</vt:lpstr>
      <vt:lpstr>受试产品简介</vt:lpstr>
      <vt:lpstr>所用试剂</vt:lpstr>
      <vt:lpstr>研究设计</vt:lpstr>
      <vt:lpstr>样本管理</vt:lpstr>
      <vt:lpstr>产品使用、判断、统计、评价方法概述</vt:lpstr>
      <vt:lpstr>受试者权益（视样本是否现采）</vt:lpstr>
      <vt:lpstr>受试者风险</vt:lpstr>
      <vt:lpstr>受试者保护（如样本为现采）</vt:lpstr>
      <vt:lpstr>招募广告</vt:lpstr>
      <vt:lpstr>本院研究者团队</vt:lpstr>
      <vt:lpstr>如有其它重要汇报要素请自行添加</vt:lpstr>
      <vt:lpstr>谢 谢 ！</vt:lpstr>
    </vt:vector>
  </TitlesOfParts>
  <Company>China</Company>
  <LinksUpToDate>false</LinksUpToDate>
  <SharedDoc>false</SharedDoc>
  <HyperlinksChanged>false</HyperlinksChanged>
  <AppVersion>14.0000</AppVersion>
  <Manager>蒋凌琳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jll</dc:creator>
  <cp:lastModifiedBy>ming</cp:lastModifiedBy>
  <cp:revision>3281</cp:revision>
  <cp:lastPrinted>2015-01-15T07:29:00Z</cp:lastPrinted>
  <dcterms:created xsi:type="dcterms:W3CDTF">2006-08-16T03:02:00Z</dcterms:created>
  <dcterms:modified xsi:type="dcterms:W3CDTF">2022-03-07T01:56:24Z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  <property fmtid="{D5CDD505-2E9C-101B-9397-08002B2CF9AE}" pid="3" name="KSORubyTemplateID">
    <vt:lpwstr>2</vt:lpwstr>
  </property>
</Properties>
</file>