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808" r:id="rId3"/>
    <p:sldId id="1830" r:id="rId4"/>
    <p:sldId id="1861" r:id="rId5"/>
    <p:sldId id="1862" r:id="rId6"/>
    <p:sldId id="1818" r:id="rId7"/>
  </p:sldIdLst>
  <p:sldSz cx="12190730" cy="6858000"/>
  <p:notesSz cx="6761480" cy="9942830"/>
  <p:embeddedFontLst>
    <p:embeddedFont>
      <p:font typeface="华文彩云" panose="02010800040101010101" pitchFamily="2" charset="-122"/>
      <p:regular r:id="rId13"/>
    </p:embeddedFont>
    <p:embeddedFont>
      <p:font typeface="黑体" panose="02010609060101010101" charset="-122"/>
      <p:regular r:id="rId14"/>
    </p:embeddedFont>
    <p:embeddedFont>
      <p:font typeface="微软雅黑" panose="020B0503020204020204" pitchFamily="34" charset="-122"/>
      <p:regular r:id="rId15"/>
    </p:embeddedFont>
    <p:embeddedFont>
      <p:font typeface="Calibri" panose="020F0502020204030204" charset="0"/>
      <p:regular r:id="rId16"/>
      <p:bold r:id="rId17"/>
      <p:italic r:id="rId18"/>
      <p:boldItalic r:id="rId19"/>
    </p:embeddedFont>
  </p:embeddedFontLst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1pPr>
    <a:lvl2pPr marL="6096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2pPr>
    <a:lvl3pPr marL="12192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3pPr>
    <a:lvl4pPr marL="18288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4pPr>
    <a:lvl5pPr marL="24384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100" kern="1200">
        <a:solidFill>
          <a:schemeClr val="tx1"/>
        </a:solidFill>
        <a:latin typeface="Arial" panose="020B0604020202020204" pitchFamily="34" charset="0"/>
        <a:ea typeface="华文彩云" panose="020108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38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4F8B99"/>
    <a:srgbClr val="8E0000"/>
    <a:srgbClr val="E98517"/>
    <a:srgbClr val="DD9223"/>
    <a:srgbClr val="DD8D23"/>
    <a:srgbClr val="3342B5"/>
    <a:srgbClr val="0349E5"/>
    <a:srgbClr val="119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505"/>
    <p:restoredTop sz="94635"/>
  </p:normalViewPr>
  <p:slideViewPr>
    <p:cSldViewPr showGuides="1">
      <p:cViewPr varScale="1">
        <p:scale>
          <a:sx n="90" d="100"/>
          <a:sy n="90" d="100"/>
        </p:scale>
        <p:origin x="-192" y="-108"/>
      </p:cViewPr>
      <p:guideLst>
        <p:guide orient="horz" pos="2155"/>
        <p:guide pos="3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966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3.xml"/><Relationship Id="rId2" Type="http://schemas.openxmlformats.org/officeDocument/2006/relationships/theme" Target="theme/theme1.xml"/><Relationship Id="rId19" Type="http://schemas.openxmlformats.org/officeDocument/2006/relationships/font" Target="fonts/font7.fntdata"/><Relationship Id="rId18" Type="http://schemas.openxmlformats.org/officeDocument/2006/relationships/font" Target="fonts/font6.fntdata"/><Relationship Id="rId17" Type="http://schemas.openxmlformats.org/officeDocument/2006/relationships/font" Target="fonts/font5.fntdata"/><Relationship Id="rId16" Type="http://schemas.openxmlformats.org/officeDocument/2006/relationships/font" Target="fonts/font4.fntdata"/><Relationship Id="rId15" Type="http://schemas.openxmlformats.org/officeDocument/2006/relationships/font" Target="fonts/font3.fntdata"/><Relationship Id="rId14" Type="http://schemas.openxmlformats.org/officeDocument/2006/relationships/font" Target="fonts/font2.fntdata"/><Relationship Id="rId13" Type="http://schemas.openxmlformats.org/officeDocument/2006/relationships/font" Target="fonts/font1.fntdata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fld id="{0AAE01DD-AC83-40ED-BD99-6C8215A2B9E4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819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197" name="Rectangle 5"/>
          <p:cNvSpPr>
            <a:spLocks noGrp="1"/>
          </p:cNvSpPr>
          <p:nvPr>
            <p:ph type="body" sz="quarter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fontAlgn="base">
              <a:defRPr/>
            </a:pPr>
            <a:fld id="{DCB1DDBD-016E-43CF-A8D4-33E6EC8D1A3D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8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组合 6"/>
          <p:cNvGrpSpPr/>
          <p:nvPr userDrawn="1"/>
        </p:nvGrpSpPr>
        <p:grpSpPr>
          <a:xfrm>
            <a:off x="11652250" y="219075"/>
            <a:ext cx="406400" cy="425450"/>
            <a:chOff x="8740159" y="164852"/>
            <a:chExt cx="304642" cy="318666"/>
          </a:xfrm>
        </p:grpSpPr>
        <p:sp>
          <p:nvSpPr>
            <p:cNvPr id="8" name="燕尾形 7"/>
            <p:cNvSpPr/>
            <p:nvPr/>
          </p:nvSpPr>
          <p:spPr>
            <a:xfrm>
              <a:off x="8740159" y="164852"/>
              <a:ext cx="152321" cy="318666"/>
            </a:xfrm>
            <a:prstGeom prst="chevron">
              <a:avLst/>
            </a:prstGeom>
            <a:solidFill>
              <a:srgbClr val="CD1F06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6" tIns="45712" rIns="91426" bIns="45712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trike="noStrike" noProof="1"/>
            </a:p>
          </p:txBody>
        </p:sp>
        <p:sp>
          <p:nvSpPr>
            <p:cNvPr id="9" name="燕尾形 8"/>
            <p:cNvSpPr/>
            <p:nvPr/>
          </p:nvSpPr>
          <p:spPr>
            <a:xfrm>
              <a:off x="8892480" y="164852"/>
              <a:ext cx="152321" cy="318666"/>
            </a:xfrm>
            <a:prstGeom prst="chevron">
              <a:avLst/>
            </a:prstGeom>
            <a:solidFill>
              <a:srgbClr val="CD1F06"/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6" tIns="45712" rIns="91426" bIns="45712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zh-CN" altLang="en-US" strike="noStrike" noProof="1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8"/>
            <a:ext cx="10361851" cy="1470025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>
              <a:defRPr/>
            </a:pPr>
            <a:fld id="{40B9E822-0574-4952-BB6C-C6472D935177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4068" y="274639"/>
            <a:ext cx="3655008" cy="5851525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5167"/>
            <a:ext cx="10971372" cy="1143000"/>
          </a:xfrm>
        </p:spPr>
        <p:txBody>
          <a:bodyPr/>
          <a:lstStyle>
            <a:lvl1pPr>
              <a:defRPr b="0"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fontAlgn="base">
              <a:defRPr/>
            </a:pPr>
            <a:fld id="{76586F4F-6702-4112-A3A2-323A684E0F6A}" type="datetime1">
              <a:rPr lang="zh-CN" altLang="en-US" strike="noStrike" noProof="1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z="2400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59213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fontAlgn="base">
              <a:defRPr/>
            </a:pPr>
            <a:endParaRPr lang="zh-CN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6013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fontAlgn="base">
              <a:defRPr/>
            </a:pPr>
            <a:fld id="{0E79F231-DE1A-482A-9F55-088F6344D2BA}" type="slidenum">
              <a:rPr lang="zh-CN" altLang="en-US" strike="noStrike" noProof="1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z="2400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2" y="2130425"/>
            <a:ext cx="10361851" cy="1470026"/>
          </a:xfrm>
          <a:prstGeom prst="rect">
            <a:avLst/>
          </a:prstGeom>
        </p:spPr>
        <p:txBody>
          <a:bodyPr lIns="121898" tIns="60948" rIns="121898" bIns="60948"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fontAlgn="base">
              <a:defRPr/>
            </a:pPr>
            <a:fld id="{B56CF05B-85C6-4DF2-B60F-0914F107851B}" type="datetimeFigureOut">
              <a:rPr lang="zh-CN" altLang="en-US" strike="noStrike" noProof="1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fontAlgn="base">
              <a:defRPr/>
            </a:pPr>
            <a:fld id="{840560C0-975B-4517-A7F6-394DB7A69A00}" type="slidenum">
              <a:rPr lang="zh-CN" altLang="en-US" strike="noStrike" noProof="1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41BD29FC-C515-459A-8456-9BB03D9C7537}" type="datetimeFigureOut">
              <a:rPr lang="zh-CN" altLang="en-US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903D1F39-ED3A-4846-8080-B64E8F5CE774}" type="slidenum">
              <a:rPr lang="zh-CN" altLang="en-US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60" y="4406903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696" y="1600203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6413" y="1600203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41BD29FC-C515-459A-8456-9BB03D9C7537}" type="datetimeFigureOut">
              <a:rPr lang="zh-CN" altLang="en-US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903D1F39-ED3A-4846-8080-B64E8F5CE774}" type="slidenum">
              <a:rPr lang="zh-CN" altLang="en-US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3.jpeg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defRPr/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defRPr/>
            </a:pPr>
            <a:fld id="{88F1EA4E-95B2-4ED6-BC18-A4651F6FE32B}" type="slidenum">
              <a:rPr lang="en-US" altLang="zh-CN" strike="noStrike" noProof="1" smtClean="0">
                <a:latin typeface="Arial" panose="020B0604020202020204" pitchFamily="34" charset="0"/>
                <a:ea typeface="华文彩云" panose="02010800040101010101" pitchFamily="2" charset="-122"/>
                <a:cs typeface="+mn-cs"/>
              </a:rPr>
            </a:fld>
            <a:endParaRPr lang="en-US" altLang="zh-CN" strike="noStrike" noProof="1"/>
          </a:p>
        </p:txBody>
      </p:sp>
      <p:grpSp>
        <p:nvGrpSpPr>
          <p:cNvPr id="1031" name="组合 10"/>
          <p:cNvGrpSpPr/>
          <p:nvPr userDrawn="1"/>
        </p:nvGrpSpPr>
        <p:grpSpPr>
          <a:xfrm>
            <a:off x="88900" y="68263"/>
            <a:ext cx="1457325" cy="692150"/>
            <a:chOff x="174431" y="150956"/>
            <a:chExt cx="1988215" cy="944960"/>
          </a:xfrm>
        </p:grpSpPr>
        <p:pic>
          <p:nvPicPr>
            <p:cNvPr id="1032" name="Picture 2" descr="E:\王主任资料\各类照片\邵医标志.JP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74431" y="150956"/>
              <a:ext cx="1013193" cy="94496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33" name="Picture 2" descr="C:\Users\JLL\Desktop\最佳雇主.jp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317959" y="208826"/>
              <a:ext cx="844687" cy="830411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034" name="Picture 3" descr="C:\Users\miya\Desktop\下沙院区医疗文书及印刷用品目录\高清版logo\下沙logo(高清)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641475" y="138113"/>
            <a:ext cx="534988" cy="590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" name="矩形 22"/>
          <p:cNvSpPr/>
          <p:nvPr userDrawn="1"/>
        </p:nvSpPr>
        <p:spPr bwMode="auto">
          <a:xfrm>
            <a:off x="-31750" y="6597650"/>
            <a:ext cx="12222163" cy="28733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76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blinds dir="vert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框 2"/>
          <p:cNvSpPr txBox="1"/>
          <p:nvPr/>
        </p:nvSpPr>
        <p:spPr>
          <a:xfrm>
            <a:off x="2047875" y="1263650"/>
            <a:ext cx="7304088" cy="35480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rPr>
              <a:t>项目名称：</a:t>
            </a:r>
            <a:r>
              <a:rPr lang="en-US" altLang="zh-CN" sz="4400">
                <a:latin typeface="微软雅黑" panose="020B0503020204020204" pitchFamily="34" charset="-122"/>
                <a:ea typeface="微软雅黑" panose="020B0503020204020204" pitchFamily="34" charset="-122"/>
              </a:rPr>
              <a:t>XXXXXXXXXXXX</a:t>
            </a:r>
            <a:endParaRPr lang="en-US" altLang="zh-CN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4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90000"/>
              </a:lnSpc>
            </a:pPr>
            <a:r>
              <a:rPr lang="zh-CN" altLang="en-US" sz="2800" dirty="0"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rPr>
              <a:t>研究科室：XXX</a:t>
            </a:r>
            <a:endParaRPr lang="zh-CN" altLang="en-US" sz="2800" dirty="0">
              <a:latin typeface="Calibri" panose="020F0502020204030204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algn="ctr">
              <a:lnSpc>
                <a:spcPct val="90000"/>
              </a:lnSpc>
            </a:pPr>
            <a:r>
              <a:rPr lang="zh-CN" altLang="en-US" sz="2800" dirty="0"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rPr>
              <a:t>    主要研究者：XXX</a:t>
            </a:r>
            <a:endParaRPr lang="zh-CN" altLang="en-US" sz="2800" dirty="0">
              <a:latin typeface="Calibri" panose="020F0502020204030204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algn="ctr">
              <a:lnSpc>
                <a:spcPct val="90000"/>
              </a:lnSpc>
            </a:pPr>
            <a:endParaRPr lang="zh-CN" altLang="en-US" sz="2800" dirty="0">
              <a:latin typeface="Calibri" panose="020F0502020204030204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algn="ctr">
              <a:lnSpc>
                <a:spcPct val="90000"/>
              </a:lnSpc>
            </a:pPr>
            <a:r>
              <a:rPr lang="zh-CN" altLang="en-US" sz="2800" dirty="0"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rPr>
              <a:t>   日期：xxxx年XX月XX日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algn="ctr"/>
            <a:endParaRPr lang="zh-CN" altLang="en-US" sz="3600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 anchorCtr="0"/>
          <a:p>
            <a:pPr defTabSz="914400">
              <a:buNone/>
            </a:pPr>
            <a:r>
              <a:rPr lang="en-US" altLang="zh-CN" kern="120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SAE</a:t>
            </a:r>
            <a:r>
              <a:rPr lang="zh-CN" altLang="en-US" kern="120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基本情况</a:t>
            </a:r>
            <a:endParaRPr lang="zh-CN" altLang="en-US" kern="120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7080" y="1845310"/>
            <a:ext cx="499237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报告类型：首次</a:t>
            </a:r>
            <a:r>
              <a:rPr lang="en-US" altLang="zh-CN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/</a:t>
            </a:r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随访</a:t>
            </a:r>
            <a:r>
              <a:rPr lang="en-US" altLang="zh-CN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/</a:t>
            </a:r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总结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en-US" altLang="zh-CN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SAE</a:t>
            </a:r>
            <a:r>
              <a:rPr lang="zh-CN" altLang="zh-CN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名称：</a:t>
            </a:r>
            <a:endParaRPr lang="zh-CN" altLang="zh-CN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发生时间：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研究者获知时间：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报告时间：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6383655" y="1988820"/>
            <a:ext cx="499237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药物</a:t>
            </a:r>
            <a:r>
              <a:rPr lang="en-US" altLang="zh-CN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/</a:t>
            </a:r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器械名称：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适用范围</a:t>
            </a:r>
            <a:r>
              <a:rPr lang="en-US" altLang="zh-CN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/</a:t>
            </a:r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适应症：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试验分期（药物）：</a:t>
            </a:r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SAE</a:t>
            </a:r>
            <a:r>
              <a:rPr lang="zh-CN" altLang="en-US"/>
              <a:t>具体情况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494790" y="1511935"/>
            <a:ext cx="10001250" cy="4615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SAE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名称：</a:t>
            </a: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SAE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分类：死亡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导致住院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延长住院时间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致畸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致残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危及生命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</a:t>
            </a:r>
            <a:endParaRPr lang="en-US" altLang="zh-CN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采取措施：</a:t>
            </a: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受试者转归：</a:t>
            </a: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与药物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器械关系：</a:t>
            </a: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是否器械缺陷（如适用）：</a:t>
            </a: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sym typeface="+mn-ea"/>
              </a:rPr>
              <a:t>合并疾病及治疗情况描述：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SAE</a:t>
            </a:r>
            <a:r>
              <a:rPr lang="zh-CN" altLang="en-US"/>
              <a:t>具体情况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89405" y="1580515"/>
            <a:ext cx="9834880" cy="4292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“首次报告”应包含但不限于以下信息，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1.患者入组编号，入组时间</a:t>
            </a:r>
            <a:r>
              <a:rPr lang="zh-CN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</a:t>
            </a:r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诊断和既往重要病史或合并疾病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2.入组后已完成的疗程和发生SAE前的末次用药</a:t>
            </a:r>
            <a:r>
              <a:rPr 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器械</a:t>
            </a:r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时间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3.发生SAE前的相关症状、体征、程度分级，行相关检查和治疗的情况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4.确认为SAE后的详细救治过程，有助于证实SAE严重性的检查结果等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5.研究者判断该SAE与试验用药</a:t>
            </a:r>
            <a:r>
              <a:rPr 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器械</a:t>
            </a:r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或方法的相关性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6.其他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“随访/总结报告”应包含但不限于以下信息，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1.自首次报告后，该SAE发生的转归、治疗及相关检查情况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2.再次评价该SAE与试验用药</a:t>
            </a:r>
            <a:r>
              <a:rPr 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/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器械</a:t>
            </a:r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或方法相关性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3.明确是否恢复试验治疗或退出试验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4.其他</a:t>
            </a:r>
            <a:endParaRPr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标题 1"/>
          <p:cNvSpPr>
            <a:spLocks noGrp="1"/>
          </p:cNvSpPr>
          <p:nvPr>
            <p:ph type="title"/>
          </p:nvPr>
        </p:nvSpPr>
        <p:spPr>
          <a:xfrm>
            <a:off x="609600" y="2422525"/>
            <a:ext cx="10971213" cy="1143000"/>
          </a:xfrm>
        </p:spPr>
        <p:txBody>
          <a:bodyPr vert="horz" lIns="91440" tIns="45720" rIns="91440" bIns="45720" anchor="ctr" anchorCtr="0"/>
          <a:p>
            <a:pPr defTabSz="914400">
              <a:buNone/>
            </a:pPr>
            <a:r>
              <a:rPr lang="zh-CN" altLang="en-US" sz="6000" kern="120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谢 谢 ！</a:t>
            </a:r>
            <a:endParaRPr lang="zh-CN" altLang="en-US" sz="6000" kern="120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blinds dir="vert"/>
  </p:transition>
</p:sld>
</file>

<file path=ppt/tags/tag1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2d024be3-5232-4946-a135-a0eec19f09a6"/>
  <p:tag name="COMMONDATA" val="eyJoZGlkIjoiMmU5ZmM5OTdlYjVhZTFkOGFjMjRiMzNiMTIzYTA3N2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493</Words>
  <Application>WPS 演示</Application>
  <PresentationFormat>自定义</PresentationFormat>
  <Paragraphs>66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华文彩云</vt:lpstr>
      <vt:lpstr>黑体</vt:lpstr>
      <vt:lpstr>微软雅黑</vt:lpstr>
      <vt:lpstr>Calibri</vt:lpstr>
      <vt:lpstr>Arial Unicode MS</vt:lpstr>
      <vt:lpstr>Office 主题​​</vt:lpstr>
      <vt:lpstr>PowerPoint 演示文稿</vt:lpstr>
      <vt:lpstr>SAE基本情况</vt:lpstr>
      <vt:lpstr>SAE具体情况</vt:lpstr>
      <vt:lpstr>SAE处理情况</vt:lpstr>
      <vt:lpstr>谢 谢 ！</vt:lpstr>
    </vt:vector>
  </TitlesOfParts>
  <Company>China</Company>
  <LinksUpToDate>false</LinksUpToDate>
  <SharedDoc>false</SharedDoc>
  <HyperlinksChanged>false</HyperlinksChanged>
  <AppVersion>14.0000</AppVersion>
  <Manager>蒋凌琳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jll</dc:creator>
  <cp:lastModifiedBy>ming</cp:lastModifiedBy>
  <cp:revision>3297</cp:revision>
  <cp:lastPrinted>2015-01-15T07:29:00Z</cp:lastPrinted>
  <dcterms:created xsi:type="dcterms:W3CDTF">2006-08-16T03:02:00Z</dcterms:created>
  <dcterms:modified xsi:type="dcterms:W3CDTF">2023-06-01T01:03:51Z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KSORubyTemplateID">
    <vt:lpwstr>2</vt:lpwstr>
  </property>
  <property fmtid="{D5CDD505-2E9C-101B-9397-08002B2CF9AE}" pid="4" name="ICV">
    <vt:lpwstr>5D4ABD586E29424990C1FDFC065F2F2A_13</vt:lpwstr>
  </property>
</Properties>
</file>