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2"/>
  </p:notesMasterIdLst>
  <p:handoutMasterIdLst>
    <p:handoutMasterId r:id="rId23"/>
  </p:handoutMasterIdLst>
  <p:sldIdLst>
    <p:sldId id="1808" r:id="rId3"/>
    <p:sldId id="1830" r:id="rId4"/>
    <p:sldId id="1864" r:id="rId5"/>
    <p:sldId id="1812" r:id="rId6"/>
    <p:sldId id="1850" r:id="rId7"/>
    <p:sldId id="1813" r:id="rId8"/>
    <p:sldId id="1814" r:id="rId9"/>
    <p:sldId id="1819" r:id="rId10"/>
    <p:sldId id="1820" r:id="rId11"/>
    <p:sldId id="1846" r:id="rId12"/>
    <p:sldId id="1847" r:id="rId13"/>
    <p:sldId id="1822" r:id="rId14"/>
    <p:sldId id="1848" r:id="rId15"/>
    <p:sldId id="1881" r:id="rId16"/>
    <p:sldId id="1849" r:id="rId17"/>
    <p:sldId id="1851" r:id="rId18"/>
    <p:sldId id="1826" r:id="rId19"/>
    <p:sldId id="1817" r:id="rId20"/>
    <p:sldId id="1818" r:id="rId21"/>
  </p:sldIdLst>
  <p:sldSz cx="12190095" cy="6858000"/>
  <p:notesSz cx="6760845" cy="9942195"/>
  <p:embeddedFontLst>
    <p:embeddedFont>
      <p:font typeface="华文彩云" panose="02010800040101010101" pitchFamily="2" charset="-122"/>
      <p:regular r:id="rId27"/>
    </p:embeddedFont>
    <p:embeddedFont>
      <p:font typeface="黑体" panose="02010609060101010101" charset="-122"/>
      <p:regular r:id="rId28"/>
    </p:embeddedFont>
    <p:embeddedFont>
      <p:font typeface="微软雅黑" panose="020B0503020204020204" pitchFamily="34" charset="-122"/>
      <p:regular r:id="rId29"/>
    </p:embeddedFont>
    <p:embeddedFont>
      <p:font typeface="Calibri" panose="020F0502020204030204" charset="0"/>
      <p:regular r:id="rId30"/>
      <p:bold r:id="rId31"/>
      <p:italic r:id="rId32"/>
      <p:boldItalic r:id="rId33"/>
    </p:embeddedFont>
  </p:embeddedFontLst>
  <p:custDataLst>
    <p:tags r:id="rId34"/>
  </p:custDataLst>
  <p:defaultTextStyle>
    <a:defPPr>
      <a:defRPr lang="zh-CN"/>
    </a:defPPr>
    <a:lvl1pPr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1pPr>
    <a:lvl2pPr marL="6096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2pPr>
    <a:lvl3pPr marL="12192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3pPr>
    <a:lvl4pPr marL="18288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4pPr>
    <a:lvl5pPr marL="2438400" algn="ctr" rtl="0" fontAlgn="base">
      <a:spcBef>
        <a:spcPct val="0"/>
      </a:spcBef>
      <a:spcAft>
        <a:spcPct val="0"/>
      </a:spcAft>
      <a:defRPr sz="2100" kern="1200">
        <a:solidFill>
          <a:schemeClr val="tx1"/>
        </a:solidFill>
        <a:latin typeface="Arial" panose="020B0604020202020204" pitchFamily="34" charset="0"/>
        <a:ea typeface="华文彩云" panose="02010800040101010101" pitchFamily="2" charset="-122"/>
        <a:cs typeface="+mn-cs"/>
      </a:defRPr>
    </a:lvl5pPr>
    <a:lvl6pPr marL="30480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6pPr>
    <a:lvl7pPr marL="36576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7pPr>
    <a:lvl8pPr marL="42672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8pPr>
    <a:lvl9pPr marL="4876800" algn="l" defTabSz="1218565" rtl="0" eaLnBrk="1" latinLnBrk="0" hangingPunct="1">
      <a:defRPr sz="2100" kern="1200">
        <a:solidFill>
          <a:schemeClr val="tx1"/>
        </a:solidFill>
        <a:latin typeface="Arial" panose="020B0604020202020204" pitchFamily="34" charset="0"/>
        <a:ea typeface="华文彩云" panose="02010800040101010101" pitchFamily="2" charset="-122"/>
        <a:cs typeface="+mn-cs"/>
      </a:defRPr>
    </a:lvl9pPr>
  </p:defaultTextStyle>
  <p:extLst>
    <p:ext uri="{EFAFB233-063F-42B5-8137-9DF3F51BA10A}">
      <p15:sldGuideLst xmlns:p15="http://schemas.microsoft.com/office/powerpoint/2012/main">
        <p15:guide id="1" orient="horz" pos="2155" userDrawn="1">
          <p15:clr>
            <a:srgbClr val="A4A3A4"/>
          </p15:clr>
        </p15:guide>
        <p15:guide id="2" pos="39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B99"/>
    <a:srgbClr val="8E0000"/>
    <a:srgbClr val="E98517"/>
    <a:srgbClr val="DD9223"/>
    <a:srgbClr val="DD8D23"/>
    <a:srgbClr val="3342B5"/>
    <a:srgbClr val="0349E5"/>
    <a:srgbClr val="119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505" autoAdjust="0"/>
    <p:restoredTop sz="94635" autoAdjust="0"/>
  </p:normalViewPr>
  <p:slideViewPr>
    <p:cSldViewPr showGuides="1">
      <p:cViewPr varScale="1">
        <p:scale>
          <a:sx n="90" d="100"/>
          <a:sy n="90" d="100"/>
        </p:scale>
        <p:origin x="-192" y="-108"/>
      </p:cViewPr>
      <p:guideLst>
        <p:guide orient="horz" pos="2155"/>
        <p:guide pos="39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966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gs" Target="tags/tag2.xml"/><Relationship Id="rId33" Type="http://schemas.openxmlformats.org/officeDocument/2006/relationships/font" Target="fonts/font7.fntdata"/><Relationship Id="rId32" Type="http://schemas.openxmlformats.org/officeDocument/2006/relationships/font" Target="fonts/font6.fntdata"/><Relationship Id="rId31" Type="http://schemas.openxmlformats.org/officeDocument/2006/relationships/font" Target="fonts/font5.fntdata"/><Relationship Id="rId30" Type="http://schemas.openxmlformats.org/officeDocument/2006/relationships/font" Target="fonts/font4.fntdata"/><Relationship Id="rId3" Type="http://schemas.openxmlformats.org/officeDocument/2006/relationships/slide" Target="slides/slide1.xml"/><Relationship Id="rId29" Type="http://schemas.openxmlformats.org/officeDocument/2006/relationships/font" Target="fonts/font3.fntdata"/><Relationship Id="rId28" Type="http://schemas.openxmlformats.org/officeDocument/2006/relationships/font" Target="fonts/font2.fntdata"/><Relationship Id="rId27" Type="http://schemas.openxmlformats.org/officeDocument/2006/relationships/font" Target="fonts/font1.fntdata"/><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30525"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30051" name="Rectangle 3"/>
          <p:cNvSpPr>
            <a:spLocks noGrp="1" noChangeArrowheads="1"/>
          </p:cNvSpPr>
          <p:nvPr>
            <p:ph type="dt" sz="quarter" idx="1"/>
          </p:nvPr>
        </p:nvSpPr>
        <p:spPr bwMode="auto">
          <a:xfrm>
            <a:off x="3829050" y="0"/>
            <a:ext cx="2930525"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30052" name="Rectangle 4"/>
          <p:cNvSpPr>
            <a:spLocks noGrp="1" noChangeArrowheads="1"/>
          </p:cNvSpPr>
          <p:nvPr>
            <p:ph type="ftr" sz="quarter" idx="2"/>
          </p:nvPr>
        </p:nvSpPr>
        <p:spPr bwMode="auto">
          <a:xfrm>
            <a:off x="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30053" name="Rectangle 5"/>
          <p:cNvSpPr>
            <a:spLocks noGrp="1" noChangeArrowheads="1"/>
          </p:cNvSpPr>
          <p:nvPr>
            <p:ph type="sldNum" sz="quarter" idx="3"/>
          </p:nvPr>
        </p:nvSpPr>
        <p:spPr bwMode="auto">
          <a:xfrm>
            <a:off x="382905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0AAE01DD-AC83-40ED-BD99-6C8215A2B9E4}"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30525"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7171" name="Rectangle 3"/>
          <p:cNvSpPr>
            <a:spLocks noGrp="1" noChangeArrowheads="1"/>
          </p:cNvSpPr>
          <p:nvPr>
            <p:ph type="dt" idx="1"/>
          </p:nvPr>
        </p:nvSpPr>
        <p:spPr bwMode="auto">
          <a:xfrm>
            <a:off x="3829050" y="0"/>
            <a:ext cx="2930525"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78852" name="Rectangle 4"/>
          <p:cNvSpPr>
            <a:spLocks noGrp="1" noRot="1" noChangeAspect="1" noChangeArrowheads="1" noTextEdit="1"/>
          </p:cNvSpPr>
          <p:nvPr>
            <p:ph type="sldImg" idx="2"/>
          </p:nvPr>
        </p:nvSpPr>
        <p:spPr bwMode="auto">
          <a:xfrm>
            <a:off x="68263" y="746125"/>
            <a:ext cx="6624637" cy="37274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6275" y="4722813"/>
            <a:ext cx="5408613" cy="4473575"/>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7174" name="Rectangle 6"/>
          <p:cNvSpPr>
            <a:spLocks noGrp="1" noChangeArrowheads="1"/>
          </p:cNvSpPr>
          <p:nvPr>
            <p:ph type="ftr" sz="quarter" idx="4"/>
          </p:nvPr>
        </p:nvSpPr>
        <p:spPr bwMode="auto">
          <a:xfrm>
            <a:off x="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7175" name="Rectangle 7"/>
          <p:cNvSpPr>
            <a:spLocks noGrp="1" noChangeArrowheads="1"/>
          </p:cNvSpPr>
          <p:nvPr>
            <p:ph type="sldNum" sz="quarter" idx="5"/>
          </p:nvPr>
        </p:nvSpPr>
        <p:spPr bwMode="auto">
          <a:xfrm>
            <a:off x="3829050" y="9444038"/>
            <a:ext cx="2930525"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DCB1DDBD-016E-43CF-A8D4-33E6EC8D1A3D}"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1pPr>
    <a:lvl2pPr marL="6096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2pPr>
    <a:lvl3pPr marL="12192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3pPr>
    <a:lvl4pPr marL="18288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4pPr>
    <a:lvl5pPr marL="243840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8"/>
            <a:ext cx="10361851"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40B9E822-0574-4952-BB6C-C6472D935177}" type="slidenum">
              <a:rPr lang="en-US" altLang="zh-CN" smtClean="0"/>
            </a:fld>
            <a:endParaRPr lang="en-US" altLang="zh-CN"/>
          </a:p>
        </p:txBody>
      </p:sp>
      <p:grpSp>
        <p:nvGrpSpPr>
          <p:cNvPr id="7" name="组合 6"/>
          <p:cNvGrpSpPr/>
          <p:nvPr userDrawn="1"/>
        </p:nvGrpSpPr>
        <p:grpSpPr>
          <a:xfrm>
            <a:off x="11652029" y="219854"/>
            <a:ext cx="406136" cy="424986"/>
            <a:chOff x="8740159" y="164852"/>
            <a:chExt cx="304642" cy="318666"/>
          </a:xfrm>
        </p:grpSpPr>
        <p:sp>
          <p:nvSpPr>
            <p:cNvPr id="8" name="燕尾形 7"/>
            <p:cNvSpPr/>
            <p:nvPr/>
          </p:nvSpPr>
          <p:spPr>
            <a:xfrm>
              <a:off x="8740159" y="164852"/>
              <a:ext cx="152321" cy="318666"/>
            </a:xfrm>
            <a:prstGeom prst="chevron">
              <a:avLst/>
            </a:prstGeom>
            <a:solidFill>
              <a:srgbClr val="CD1F06"/>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fontAlgn="auto">
                <a:spcBef>
                  <a:spcPts val="0"/>
                </a:spcBef>
                <a:spcAft>
                  <a:spcPts val="0"/>
                </a:spcAft>
              </a:pPr>
              <a:endParaRPr lang="zh-CN" altLang="en-US"/>
            </a:p>
          </p:txBody>
        </p:sp>
        <p:sp>
          <p:nvSpPr>
            <p:cNvPr id="9" name="燕尾形 8"/>
            <p:cNvSpPr/>
            <p:nvPr/>
          </p:nvSpPr>
          <p:spPr>
            <a:xfrm>
              <a:off x="8892480" y="164852"/>
              <a:ext cx="152321" cy="318666"/>
            </a:xfrm>
            <a:prstGeom prst="chevron">
              <a:avLst/>
            </a:prstGeom>
            <a:solidFill>
              <a:srgbClr val="CD1F06"/>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fontAlgn="auto">
                <a:spcBef>
                  <a:spcPts val="0"/>
                </a:spcBef>
                <a:spcAft>
                  <a:spcPts val="0"/>
                </a:spcAft>
              </a:pPr>
              <a:endParaRPr lang="zh-CN" altLang="en-US"/>
            </a:p>
          </p:txBody>
        </p:sp>
      </p:grpSp>
    </p:spTree>
  </p:cSld>
  <p:clrMapOvr>
    <a:masterClrMapping/>
  </p:clrMapOvr>
  <p:transition>
    <p:blinds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8F838852-70BE-4199-AD2D-A1981D4944F4}"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4068" y="274639"/>
            <a:ext cx="3655008"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2694" y="274639"/>
            <a:ext cx="10768198"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149C1867-52DB-4D4D-85A7-5AD658AB958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521" y="275167"/>
            <a:ext cx="10971372" cy="1143000"/>
          </a:xfrm>
        </p:spPr>
        <p:txBody>
          <a:bodyPr/>
          <a:lstStyle>
            <a:lvl1pPr>
              <a:defRPr b="0">
                <a:latin typeface="黑体" panose="02010609060101010101" charset="-122"/>
                <a:ea typeface="黑体" panose="02010609060101010101"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09520" y="6356351"/>
            <a:ext cx="2844430" cy="366713"/>
          </a:xfrm>
        </p:spPr>
        <p:txBody>
          <a:bodyPr/>
          <a:lstStyle>
            <a:lvl1pPr>
              <a:defRPr/>
            </a:lvl1pPr>
          </a:lstStyle>
          <a:p>
            <a:pPr>
              <a:defRPr/>
            </a:pPr>
            <a:fld id="{76586F4F-6702-4112-A3A2-323A684E0F6A}" type="datetime1">
              <a:rPr lang="zh-CN" altLang="en-US"/>
            </a:fld>
            <a:endParaRPr lang="zh-CN" altLang="en-US" sz="2400"/>
          </a:p>
        </p:txBody>
      </p:sp>
      <p:sp>
        <p:nvSpPr>
          <p:cNvPr id="4" name="页脚占位符 3"/>
          <p:cNvSpPr>
            <a:spLocks noGrp="1"/>
          </p:cNvSpPr>
          <p:nvPr>
            <p:ph type="ftr" sz="quarter" idx="11"/>
          </p:nvPr>
        </p:nvSpPr>
        <p:spPr>
          <a:xfrm>
            <a:off x="4165059" y="6356351"/>
            <a:ext cx="3860297" cy="366713"/>
          </a:xfrm>
        </p:spPr>
        <p:txBody>
          <a:bodyPr/>
          <a:lstStyle>
            <a:lvl1pPr>
              <a:defRPr/>
            </a:lvl1pPr>
          </a:lstStyle>
          <a:p>
            <a:pPr>
              <a:defRPr/>
            </a:pPr>
            <a:endParaRPr lang="zh-CN" altLang="zh-CN"/>
          </a:p>
        </p:txBody>
      </p:sp>
      <p:sp>
        <p:nvSpPr>
          <p:cNvPr id="5" name="灯片编号占位符 4"/>
          <p:cNvSpPr>
            <a:spLocks noGrp="1"/>
          </p:cNvSpPr>
          <p:nvPr>
            <p:ph type="sldNum" sz="quarter" idx="12"/>
          </p:nvPr>
        </p:nvSpPr>
        <p:spPr>
          <a:xfrm>
            <a:off x="8736463" y="6356351"/>
            <a:ext cx="2844430" cy="366713"/>
          </a:xfrm>
        </p:spPr>
        <p:txBody>
          <a:bodyPr/>
          <a:lstStyle>
            <a:lvl1pPr>
              <a:defRPr/>
            </a:lvl1pPr>
          </a:lstStyle>
          <a:p>
            <a:pPr>
              <a:defRPr/>
            </a:pPr>
            <a:fld id="{0E79F231-DE1A-482A-9F55-088F6344D2BA}" type="slidenum">
              <a:rPr lang="zh-CN" altLang="en-US"/>
            </a:fld>
            <a:endParaRPr lang="zh-CN" altLang="en-US" sz="2400"/>
          </a:p>
        </p:txBody>
      </p:sp>
    </p:spTree>
  </p:cSld>
  <p:clrMapOvr>
    <a:masterClrMapping/>
  </p:clrMapOvr>
  <p:transition>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2" y="2130425"/>
            <a:ext cx="10361851" cy="1470026"/>
          </a:xfrm>
          <a:prstGeom prst="rect">
            <a:avLst/>
          </a:prstGeom>
        </p:spPr>
        <p:txBody>
          <a:bodyPr lIns="121898" tIns="60948" rIns="121898" bIns="60948"/>
          <a:lstStyle>
            <a:lvl1pPr>
              <a:defRPr>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zh-CN" altLang="en-US" dirty="0"/>
          </a:p>
        </p:txBody>
      </p:sp>
      <p:sp>
        <p:nvSpPr>
          <p:cNvPr id="3" name="日期占位符 3"/>
          <p:cNvSpPr>
            <a:spLocks noGrp="1"/>
          </p:cNvSpPr>
          <p:nvPr>
            <p:ph type="dt" sz="half" idx="10"/>
          </p:nvPr>
        </p:nvSpPr>
        <p:spPr/>
        <p:txBody>
          <a:bodyPr/>
          <a:lstStyle>
            <a:lvl1pPr>
              <a:defRPr/>
            </a:lvl1pPr>
          </a:lstStyle>
          <a:p>
            <a:pPr>
              <a:defRPr/>
            </a:pPr>
            <a:fld id="{B56CF05B-85C6-4DF2-B60F-0914F10785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840560C0-975B-4517-A7F6-394DB7A69A00}" type="slidenum">
              <a:rPr lang="zh-CN" altLang="en-US"/>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BD29FC-C515-459A-8456-9BB03D9C753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03D1F39-ED3A-4846-8080-B64E8F5CE774}" type="slidenum">
              <a:rPr lang="zh-CN" altLang="en-US" smtClean="0"/>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60" y="4406903"/>
            <a:ext cx="10361851"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2960"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a:p>
        </p:txBody>
      </p:sp>
      <p:sp>
        <p:nvSpPr>
          <p:cNvPr id="6" name="灯片编号占位符 5"/>
          <p:cNvSpPr>
            <a:spLocks noGrp="1"/>
          </p:cNvSpPr>
          <p:nvPr>
            <p:ph type="sldNum" sz="quarter" idx="12"/>
          </p:nvPr>
        </p:nvSpPr>
        <p:spPr/>
        <p:txBody>
          <a:bodyPr/>
          <a:lstStyle/>
          <a:p>
            <a:pPr>
              <a:defRPr/>
            </a:pPr>
            <a:fld id="{AF100788-BC47-41C2-8957-8E6876B58698}"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2696" y="1600203"/>
            <a:ext cx="72105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226413" y="1600203"/>
            <a:ext cx="721266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F7732022-FAFC-45D7-A338-BB4424FA771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521" y="274638"/>
            <a:ext cx="10971372"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pPr>
              <a:defRPr/>
            </a:pPr>
            <a:fld id="{99E48733-22A3-490E-BC58-E0DCE668D330}"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endParaRPr lang="en-US" altLang="zh-CN"/>
          </a:p>
        </p:txBody>
      </p:sp>
      <p:sp>
        <p:nvSpPr>
          <p:cNvPr id="5" name="灯片编号占位符 4"/>
          <p:cNvSpPr>
            <a:spLocks noGrp="1"/>
          </p:cNvSpPr>
          <p:nvPr>
            <p:ph type="sldNum" sz="quarter" idx="12"/>
          </p:nvPr>
        </p:nvSpPr>
        <p:spPr/>
        <p:txBody>
          <a:bodyPr/>
          <a:lstStyle/>
          <a:p>
            <a:pPr>
              <a:defRPr/>
            </a:pPr>
            <a:fld id="{4A44D2D9-1158-4CB9-A64C-2C76BF31A556}"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1BD29FC-C515-459A-8456-9BB03D9C753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03D1F39-ED3A-4846-8080-B64E8F5CE774}" type="slidenum">
              <a:rPr lang="zh-CN" altLang="en-US" smtClean="0"/>
            </a:fld>
            <a:endParaRPr lang="zh-CN" altLang="en-US"/>
          </a:p>
        </p:txBody>
      </p:sp>
    </p:spTree>
  </p:cSld>
  <p:clrMapOvr>
    <a:masterClrMapping/>
  </p:clrMapOvr>
  <p:transition>
    <p:blinds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113" y="273052"/>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521" y="1435102"/>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6FA984A0-F025-4A62-B80D-3570532B129B}"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DEA494C6-484B-4947-BC70-0502669FDCBD}" type="slidenum">
              <a:rPr lang="en-US" altLang="zh-CN" smtClean="0"/>
            </a:fld>
            <a:endParaRPr lang="en-US" altLang="zh-CN"/>
          </a:p>
        </p:txBody>
      </p:sp>
    </p:spTree>
  </p:cSld>
  <p:clrMapOvr>
    <a:masterClrMapping/>
  </p:clrMapOvr>
  <p:transition>
    <p:blinds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3.jpeg"/><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203"/>
            <a:ext cx="10971372"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520" y="6356353"/>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4165058" y="6356353"/>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8736463" y="6356353"/>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8F1EA4E-95B2-4ED6-BC18-A4651F6FE32B}" type="slidenum">
              <a:rPr lang="en-US" altLang="zh-CN" smtClean="0"/>
            </a:fld>
            <a:endParaRPr lang="en-US" altLang="zh-CN"/>
          </a:p>
        </p:txBody>
      </p:sp>
      <p:grpSp>
        <p:nvGrpSpPr>
          <p:cNvPr id="8" name="组合 10"/>
          <p:cNvGrpSpPr/>
          <p:nvPr userDrawn="1"/>
        </p:nvGrpSpPr>
        <p:grpSpPr bwMode="auto">
          <a:xfrm>
            <a:off x="97145" y="68386"/>
            <a:ext cx="1416416" cy="692311"/>
            <a:chOff x="174431" y="150956"/>
            <a:chExt cx="1933497" cy="944960"/>
          </a:xfrm>
        </p:grpSpPr>
        <p:pic>
          <p:nvPicPr>
            <p:cNvPr id="9" name="Picture 2" descr="E:\王主任资料\各类照片\邵医标志.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4431" y="150956"/>
              <a:ext cx="1013193" cy="94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JLL\Desktop\最佳雇主.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63241" y="208834"/>
              <a:ext cx="844687" cy="83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3" descr="C:\Users\miya\Desktop\下沙院区医疗文书及印刷用品目录\高清版logo\下沙logo(高清).jpg"/>
          <p:cNvPicPr>
            <a:picLocks noChangeAspect="1" noChangeArrowheads="1"/>
          </p:cNvPicPr>
          <p:nvPr userDrawn="1"/>
        </p:nvPicPr>
        <p:blipFill>
          <a:blip r:embed="rId16" cstate="print"/>
          <a:srcRect/>
          <a:stretch>
            <a:fillRect/>
          </a:stretch>
        </p:blipFill>
        <p:spPr bwMode="auto">
          <a:xfrm>
            <a:off x="1616707" y="127957"/>
            <a:ext cx="535717" cy="590585"/>
          </a:xfrm>
          <a:prstGeom prst="rect">
            <a:avLst/>
          </a:prstGeom>
          <a:noFill/>
        </p:spPr>
      </p:pic>
      <p:sp>
        <p:nvSpPr>
          <p:cNvPr id="23" name="矩形 22"/>
          <p:cNvSpPr/>
          <p:nvPr userDrawn="1"/>
        </p:nvSpPr>
        <p:spPr bwMode="auto">
          <a:xfrm>
            <a:off x="-31745" y="6597653"/>
            <a:ext cx="12222160" cy="287866"/>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8" tIns="60948" rIns="121898" bIns="60948" anchor="ctr"/>
          <a:lstStyle/>
          <a:p>
            <a:pPr algn="ctr" eaLnBrk="1" fontAlgn="auto" hangingPunct="1">
              <a:spcBef>
                <a:spcPts val="0"/>
              </a:spcBef>
              <a:spcAft>
                <a:spcPts val="0"/>
              </a:spcAft>
              <a:defRPr/>
            </a:pPr>
            <a:endParaRPr lang="zh-CN" altLang="en-US">
              <a:solidFill>
                <a:srgbClr val="76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blinds dir="ver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047240" y="1263015"/>
            <a:ext cx="7305040" cy="4225925"/>
          </a:xfrm>
          <a:prstGeom prst="rect">
            <a:avLst/>
          </a:prstGeom>
          <a:noFill/>
        </p:spPr>
        <p:txBody>
          <a:bodyPr wrap="none" rtlCol="0">
            <a:spAutoFit/>
          </a:bodyPr>
          <a:p>
            <a:pPr algn="ctr"/>
            <a:r>
              <a:rPr lang="zh-CN" altLang="en-US" sz="4400">
                <a:latin typeface="微软雅黑" panose="020B0503020204020204" pitchFamily="34" charset="-122"/>
                <a:ea typeface="微软雅黑" panose="020B0503020204020204" pitchFamily="34" charset="-122"/>
              </a:rPr>
              <a:t>项目名称：</a:t>
            </a:r>
            <a:r>
              <a:rPr lang="en-US" altLang="zh-CN" sz="4400">
                <a:latin typeface="微软雅黑" panose="020B0503020204020204" pitchFamily="34" charset="-122"/>
                <a:ea typeface="微软雅黑" panose="020B0503020204020204" pitchFamily="34" charset="-122"/>
              </a:rPr>
              <a:t>XXXXXXXXXXXX</a:t>
            </a:r>
            <a:endParaRPr lang="en-US" altLang="zh-CN" sz="4400">
              <a:latin typeface="微软雅黑" panose="020B0503020204020204" pitchFamily="34" charset="-122"/>
              <a:ea typeface="微软雅黑" panose="020B0503020204020204" pitchFamily="34" charset="-122"/>
            </a:endParaRPr>
          </a:p>
          <a:p>
            <a:pPr algn="ctr"/>
            <a:endParaRPr lang="en-US" altLang="zh-CN" sz="4400">
              <a:latin typeface="微软雅黑" panose="020B0503020204020204" pitchFamily="34" charset="-122"/>
              <a:ea typeface="微软雅黑" panose="020B0503020204020204" pitchFamily="34" charset="-122"/>
            </a:endParaRPr>
          </a:p>
          <a:p>
            <a:pPr algn="ctr"/>
            <a:endParaRPr lang="en-US" altLang="zh-CN" sz="4400">
              <a:latin typeface="微软雅黑" panose="020B0503020204020204" pitchFamily="34" charset="-122"/>
              <a:ea typeface="微软雅黑" panose="020B0503020204020204" pitchFamily="34" charset="-122"/>
            </a:endParaRPr>
          </a:p>
          <a:p>
            <a:pPr algn="ctr">
              <a:lnSpc>
                <a:spcPct val="90000"/>
              </a:lnSpc>
            </a:pPr>
            <a:r>
              <a:rPr lang="zh-CN" altLang="en-US" sz="2800" dirty="0">
                <a:latin typeface="+mn-lt"/>
                <a:ea typeface="+mn-ea"/>
                <a:sym typeface="+mn-ea"/>
              </a:rPr>
              <a:t>研究科室：XXX</a:t>
            </a:r>
            <a:endParaRPr lang="zh-CN" altLang="en-US" sz="2800" dirty="0">
              <a:latin typeface="+mn-lt"/>
              <a:ea typeface="+mn-ea"/>
              <a:cs typeface="+mn-cs"/>
              <a:sym typeface="+mn-ea"/>
            </a:endParaRPr>
          </a:p>
          <a:p>
            <a:pPr algn="ctr">
              <a:lnSpc>
                <a:spcPct val="90000"/>
              </a:lnSpc>
            </a:pPr>
            <a:r>
              <a:rPr lang="zh-CN" altLang="en-US" sz="2800" dirty="0">
                <a:latin typeface="+mn-lt"/>
                <a:ea typeface="+mn-ea"/>
                <a:sym typeface="+mn-ea"/>
              </a:rPr>
              <a:t>    主要研究者：XXX</a:t>
            </a:r>
            <a:endParaRPr lang="zh-CN" altLang="en-US" sz="2800" dirty="0">
              <a:latin typeface="+mn-lt"/>
              <a:ea typeface="+mn-ea"/>
              <a:cs typeface="+mn-cs"/>
              <a:sym typeface="+mn-ea"/>
            </a:endParaRPr>
          </a:p>
          <a:p>
            <a:pPr algn="ctr">
              <a:lnSpc>
                <a:spcPct val="90000"/>
              </a:lnSpc>
            </a:pPr>
            <a:endParaRPr lang="zh-CN" altLang="en-US" sz="2800" dirty="0">
              <a:latin typeface="+mn-lt"/>
              <a:ea typeface="+mn-ea"/>
              <a:cs typeface="+mn-cs"/>
              <a:sym typeface="+mn-ea"/>
            </a:endParaRPr>
          </a:p>
          <a:p>
            <a:pPr algn="ctr">
              <a:lnSpc>
                <a:spcPct val="90000"/>
              </a:lnSpc>
            </a:pPr>
            <a:r>
              <a:rPr lang="zh-CN" altLang="en-US" sz="2800" dirty="0">
                <a:latin typeface="+mn-lt"/>
                <a:ea typeface="+mn-ea"/>
                <a:sym typeface="+mn-ea"/>
              </a:rPr>
              <a:t>   日期：xxxx年XX月XX日</a:t>
            </a:r>
            <a:endParaRPr lang="zh-CN" altLang="en-US" sz="2800" dirty="0">
              <a:latin typeface="宋体" panose="02010600030101010101" pitchFamily="2" charset="-122"/>
              <a:ea typeface="+mn-ea"/>
              <a:cs typeface="+mn-cs"/>
              <a:sym typeface="+mn-ea"/>
            </a:endParaRPr>
          </a:p>
          <a:p>
            <a:endParaRPr lang="zh-CN" altLang="en-US" sz="3600" dirty="0">
              <a:latin typeface="宋体" panose="02010600030101010101" pitchFamily="2" charset="-122"/>
              <a:ea typeface="+mn-ea"/>
              <a:cs typeface="+mn-cs"/>
              <a:sym typeface="+mn-ea"/>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评估流程表</a:t>
            </a:r>
            <a:endParaRPr lang="zh-CN" altLang="en-US"/>
          </a:p>
        </p:txBody>
      </p:sp>
      <p:sp>
        <p:nvSpPr>
          <p:cNvPr id="3" name="文本框 2"/>
          <p:cNvSpPr txBox="1"/>
          <p:nvPr/>
        </p:nvSpPr>
        <p:spPr>
          <a:xfrm>
            <a:off x="1022350" y="2430145"/>
            <a:ext cx="191643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从简描述，</a:t>
            </a:r>
            <a:r>
              <a:rPr lang="en-US" altLang="zh-CN">
                <a:latin typeface="宋体" panose="02010600030101010101" pitchFamily="2" charset="-122"/>
                <a:ea typeface="宋体" panose="02010600030101010101" pitchFamily="2" charset="-122"/>
              </a:rPr>
              <a:t>10s</a:t>
            </a:r>
            <a:endParaRPr lang="en-US" altLang="zh-CN">
              <a:latin typeface="宋体" panose="02010600030101010101" pitchFamily="2" charset="-122"/>
              <a:ea typeface="宋体" panose="02010600030101010101"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生物样本采集（如涉及）</a:t>
            </a:r>
            <a:endParaRPr lang="zh-CN" altLang="en-US"/>
          </a:p>
        </p:txBody>
      </p:sp>
      <p:sp>
        <p:nvSpPr>
          <p:cNvPr id="3" name="文本框 2"/>
          <p:cNvSpPr txBox="1"/>
          <p:nvPr/>
        </p:nvSpPr>
        <p:spPr>
          <a:xfrm>
            <a:off x="1022350" y="2430145"/>
            <a:ext cx="191643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从简描述，</a:t>
            </a:r>
            <a:r>
              <a:rPr lang="en-US" altLang="zh-CN">
                <a:latin typeface="宋体" panose="02010600030101010101" pitchFamily="2" charset="-122"/>
                <a:ea typeface="宋体" panose="02010600030101010101" pitchFamily="2" charset="-122"/>
              </a:rPr>
              <a:t>10s</a:t>
            </a:r>
            <a:endParaRPr lang="en-US" altLang="zh-CN">
              <a:latin typeface="宋体" panose="02010600030101010101" pitchFamily="2" charset="-122"/>
              <a:ea typeface="宋体" panose="02010600030101010101"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受试者权益</a:t>
            </a:r>
            <a:endParaRPr lang="zh-CN" altLang="en-US"/>
          </a:p>
        </p:txBody>
      </p:sp>
      <p:sp>
        <p:nvSpPr>
          <p:cNvPr id="3" name="文本框 2"/>
          <p:cNvSpPr txBox="1"/>
          <p:nvPr/>
        </p:nvSpPr>
        <p:spPr>
          <a:xfrm>
            <a:off x="937895" y="1696720"/>
            <a:ext cx="10047605" cy="977265"/>
          </a:xfrm>
          <a:prstGeom prst="rect">
            <a:avLst/>
          </a:prstGeom>
          <a:noFill/>
        </p:spPr>
        <p:txBody>
          <a:bodyPr wrap="square" rtlCol="0">
            <a:spAutoFit/>
          </a:bodyPr>
          <a:p>
            <a:pPr indent="0">
              <a:lnSpc>
                <a:spcPct val="120000"/>
              </a:lnSpc>
              <a:spcBef>
                <a:spcPts val="600"/>
              </a:spcBef>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sym typeface="+mn-ea"/>
              </a:rPr>
              <a:t>如免费提供试验用器械、检查、补偿（交通</a:t>
            </a:r>
            <a:r>
              <a:rPr lang="en-US" altLang="zh-CN" sz="2400">
                <a:latin typeface="微软雅黑" panose="020B0503020204020204" pitchFamily="34" charset="-122"/>
                <a:ea typeface="微软雅黑" panose="020B0503020204020204" pitchFamily="34" charset="-122"/>
                <a:sym typeface="+mn-ea"/>
              </a:rPr>
              <a:t>/</a:t>
            </a:r>
            <a:r>
              <a:rPr lang="zh-CN" altLang="en-US" sz="2400">
                <a:latin typeface="微软雅黑" panose="020B0503020204020204" pitchFamily="34" charset="-122"/>
                <a:ea typeface="微软雅黑" panose="020B0503020204020204" pitchFamily="34" charset="-122"/>
                <a:sym typeface="+mn-ea"/>
              </a:rPr>
              <a:t>营养</a:t>
            </a:r>
            <a:r>
              <a:rPr lang="en-US" altLang="zh-CN" sz="2400">
                <a:latin typeface="微软雅黑" panose="020B0503020204020204" pitchFamily="34" charset="-122"/>
                <a:ea typeface="微软雅黑" panose="020B0503020204020204" pitchFamily="34" charset="-122"/>
                <a:sym typeface="+mn-ea"/>
              </a:rPr>
              <a:t>/</a:t>
            </a:r>
            <a:r>
              <a:rPr lang="zh-CN" altLang="en-US" sz="2400">
                <a:latin typeface="微软雅黑" panose="020B0503020204020204" pitchFamily="34" charset="-122"/>
                <a:ea typeface="微软雅黑" panose="020B0503020204020204" pitchFamily="34" charset="-122"/>
                <a:sym typeface="+mn-ea"/>
              </a:rPr>
              <a:t>采血补助等）、自愿决定参加或退出研究、个人信息保密等</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受试者风险</a:t>
            </a:r>
            <a:endParaRPr lang="zh-CN" altLang="en-US"/>
          </a:p>
        </p:txBody>
      </p:sp>
      <p:sp>
        <p:nvSpPr>
          <p:cNvPr id="3" name="文本框 2"/>
          <p:cNvSpPr txBox="1"/>
          <p:nvPr/>
        </p:nvSpPr>
        <p:spPr>
          <a:xfrm>
            <a:off x="937895" y="1696720"/>
            <a:ext cx="10047605" cy="1568450"/>
          </a:xfrm>
          <a:prstGeom prst="rect">
            <a:avLst/>
          </a:prstGeom>
          <a:noFill/>
        </p:spPr>
        <p:txBody>
          <a:bodyPr wrap="square" rtlCol="0">
            <a:spAutoFit/>
          </a:bodyPr>
          <a:p>
            <a:pPr algn="l"/>
            <a:r>
              <a:rPr lang="zh-CN" altLang="en-US" sz="2400">
                <a:latin typeface="微软雅黑" panose="020B0503020204020204" pitchFamily="34" charset="-122"/>
                <a:ea typeface="微软雅黑" panose="020B0503020204020204" pitchFamily="34" charset="-122"/>
                <a:sym typeface="+mn-ea"/>
              </a:rPr>
              <a:t>如研究器械常见的不良事件、可能发生的未知的不良事件</a:t>
            </a:r>
            <a:endParaRPr lang="zh-CN" altLang="en-US" sz="2400">
              <a:latin typeface="微软雅黑" panose="020B0503020204020204" pitchFamily="34" charset="-122"/>
              <a:ea typeface="微软雅黑" panose="020B0503020204020204" pitchFamily="34" charset="-122"/>
              <a:sym typeface="+mn-ea"/>
            </a:endParaRPr>
          </a:p>
          <a:p>
            <a:pPr algn="l"/>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a:latin typeface="微软雅黑" panose="020B0503020204020204" pitchFamily="34" charset="-122"/>
                <a:ea typeface="微软雅黑" panose="020B0503020204020204" pitchFamily="34" charset="-122"/>
                <a:sym typeface="+mn-ea"/>
              </a:rPr>
              <a:t>   相对应的预防</a:t>
            </a:r>
            <a:r>
              <a:rPr lang="en-US" altLang="zh-CN" sz="2400">
                <a:latin typeface="微软雅黑" panose="020B0503020204020204" pitchFamily="34" charset="-122"/>
                <a:ea typeface="微软雅黑" panose="020B0503020204020204" pitchFamily="34" charset="-122"/>
                <a:sym typeface="+mn-ea"/>
              </a:rPr>
              <a:t>/</a:t>
            </a:r>
            <a:r>
              <a:rPr lang="zh-CN" altLang="en-US" sz="2400">
                <a:latin typeface="微软雅黑" panose="020B0503020204020204" pitchFamily="34" charset="-122"/>
                <a:ea typeface="微软雅黑" panose="020B0503020204020204" pitchFamily="34" charset="-122"/>
                <a:sym typeface="+mn-ea"/>
              </a:rPr>
              <a:t>缓解措施</a:t>
            </a:r>
            <a:endParaRPr lang="zh-CN" altLang="en-US" sz="2400">
              <a:latin typeface="微软雅黑" panose="020B0503020204020204" pitchFamily="34" charset="-122"/>
              <a:ea typeface="微软雅黑" panose="020B0503020204020204" pitchFamily="34" charset="-122"/>
              <a:sym typeface="+mn-ea"/>
            </a:endParaRPr>
          </a:p>
          <a:p>
            <a:pPr algn="l"/>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不良事件管理</a:t>
            </a:r>
            <a:endParaRPr lang="zh-CN" altLang="en-US"/>
          </a:p>
        </p:txBody>
      </p:sp>
      <p:sp>
        <p:nvSpPr>
          <p:cNvPr id="4" name="文本框 3"/>
          <p:cNvSpPr txBox="1"/>
          <p:nvPr/>
        </p:nvSpPr>
        <p:spPr>
          <a:xfrm>
            <a:off x="686435" y="1417955"/>
            <a:ext cx="10587355" cy="4612005"/>
          </a:xfrm>
          <a:prstGeom prst="rect">
            <a:avLst/>
          </a:prstGeom>
          <a:noFill/>
        </p:spPr>
        <p:txBody>
          <a:bodyPr wrap="square" rtlCol="0" anchor="t">
            <a:spAutoFit/>
          </a:bodyPr>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在临床试验开始前，研究者和申办者充分了解各自的责任，并就器械的安全性进行充分的讨论研究；</a:t>
            </a:r>
            <a:endParaRPr lang="zh-CN" altLang="en-US">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发生</a:t>
            </a:r>
            <a:r>
              <a:rPr lang="en-US" altLang="zh-CN">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后，研究者将立即对受试者采取</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积极和适当的诊断和治疗措施</a:t>
            </a:r>
            <a:r>
              <a:rPr lang="zh-CN" altLang="en-US">
                <a:latin typeface="宋体" panose="02010600030101010101" pitchFamily="2" charset="-122"/>
                <a:ea typeface="宋体" panose="02010600030101010101" pitchFamily="2" charset="-122"/>
                <a:cs typeface="宋体" panose="02010600030101010101" pitchFamily="2" charset="-122"/>
                <a:sym typeface="+mn-ea"/>
              </a:rPr>
              <a:t>，如受试者无法继续接受研究者的治疗，研究者应将受试者的病例摘要提供给负责继续治疗的医生并协助处理不良事件或严重不良事件。</a:t>
            </a:r>
            <a:endParaRPr lang="zh-CN" altLang="en-US">
              <a:latin typeface="宋体" panose="02010600030101010101" pitchFamily="2" charset="-122"/>
              <a:ea typeface="宋体" panose="02010600030101010101" pitchFamily="2" charset="-122"/>
              <a:cs typeface="宋体" panose="02010600030101010101" pitchFamily="2" charset="-122"/>
              <a:sym typeface="+mn-ea"/>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研究者获知</a:t>
            </a:r>
            <a:r>
              <a:rPr lang="en-US" altLang="zh-CN">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后将真实、及时、完整和准确地</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填报器械</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SAE</a:t>
            </a:r>
            <a:r>
              <a:rPr lang="zh-CN" altLang="en-US">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报告表，报告申办方、院临床试验机构办、院伦理委员会</a:t>
            </a:r>
            <a:r>
              <a:rPr lang="zh-CN" altLang="en-US">
                <a:latin typeface="宋体" panose="02010600030101010101" pitchFamily="2" charset="-122"/>
                <a:ea typeface="宋体" panose="02010600030101010101" pitchFamily="2" charset="-122"/>
                <a:cs typeface="宋体" panose="02010600030101010101" pitchFamily="2" charset="-122"/>
                <a:sym typeface="+mn-ea"/>
              </a:rPr>
              <a:t>。</a:t>
            </a:r>
            <a:endParaRPr lang="en-US" altLang="zh-CN">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latin typeface="宋体" panose="02010600030101010101" pitchFamily="2" charset="-122"/>
                <a:ea typeface="宋体" panose="02010600030101010101" pitchFamily="2" charset="-122"/>
                <a:cs typeface="宋体" panose="02010600030101010101" pitchFamily="2" charset="-122"/>
                <a:sym typeface="+mn-ea"/>
              </a:rPr>
              <a:t>根据以上部门意见，决定是否终止或继续试验，必要时，通知其他试验中心或停止试验。</a:t>
            </a:r>
            <a:endParaRPr lang="zh-CN" altLang="en-US">
              <a:latin typeface="宋体" panose="02010600030101010101" pitchFamily="2" charset="-122"/>
              <a:ea typeface="宋体" panose="02010600030101010101" pitchFamily="2" charset="-122"/>
              <a:cs typeface="宋体" panose="02010600030101010101" pitchFamily="2" charset="-122"/>
            </a:endParaRPr>
          </a:p>
          <a:p>
            <a:pPr marL="457200" indent="-457200" algn="l">
              <a:lnSpc>
                <a:spcPct val="140000"/>
              </a:lnSpc>
              <a:buFont typeface="+mj-lt"/>
              <a:buAutoNum type="arabicPeriod"/>
            </a:pPr>
            <a:r>
              <a:rPr lang="zh-CN" altLang="en-US">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研究者将</a:t>
            </a:r>
            <a:r>
              <a:rPr lang="zh-CN" altLang="en-US"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追踪</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SAE</a:t>
            </a:r>
            <a:r>
              <a:rPr lang="zh-CN" altLang="en-US">
                <a:latin typeface="宋体" panose="02010600030101010101" pitchFamily="2" charset="-122"/>
                <a:ea typeface="宋体" panose="02010600030101010101" pitchFamily="2" charset="-122"/>
                <a:cs typeface="宋体" panose="02010600030101010101" pitchFamily="2" charset="-122"/>
                <a:sym typeface="+mn-ea"/>
              </a:rPr>
              <a:t>至解决或方案所需时限</a:t>
            </a:r>
            <a:r>
              <a:rPr lang="en-US" altLang="zh-CN">
                <a:latin typeface="宋体" panose="02010600030101010101" pitchFamily="2" charset="-122"/>
                <a:ea typeface="宋体" panose="02010600030101010101" pitchFamily="2" charset="-122"/>
                <a:cs typeface="宋体" panose="02010600030101010101" pitchFamily="2" charset="-122"/>
                <a:sym typeface="+mn-ea"/>
              </a:rPr>
              <a:t>/</a:t>
            </a:r>
            <a:r>
              <a:rPr lang="zh-CN" altLang="en-US">
                <a:latin typeface="宋体" panose="02010600030101010101" pitchFamily="2" charset="-122"/>
                <a:ea typeface="宋体" panose="02010600030101010101" pitchFamily="2" charset="-122"/>
                <a:cs typeface="宋体" panose="02010600030101010101" pitchFamily="2" charset="-122"/>
                <a:sym typeface="+mn-ea"/>
              </a:rPr>
              <a:t>观察终点，并及时填报随访、总结报告。</a:t>
            </a:r>
            <a:endParaRPr lang="zh-CN" altLang="en-US">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latin typeface="微软雅黑" panose="020B0503020204020204" pitchFamily="34" charset="-122"/>
                <a:ea typeface="微软雅黑" panose="020B0503020204020204" pitchFamily="34" charset="-122"/>
                <a:sym typeface="+mn-ea"/>
              </a:rPr>
              <a:t>受试者保护</a:t>
            </a:r>
            <a:endParaRPr lang="zh-CN" altLang="en-US"/>
          </a:p>
        </p:txBody>
      </p:sp>
      <p:sp>
        <p:nvSpPr>
          <p:cNvPr id="3" name="文本框 2"/>
          <p:cNvSpPr txBox="1"/>
          <p:nvPr/>
        </p:nvSpPr>
        <p:spPr>
          <a:xfrm>
            <a:off x="1512570" y="1606550"/>
            <a:ext cx="9414510" cy="3420745"/>
          </a:xfrm>
          <a:prstGeom prst="rect">
            <a:avLst/>
          </a:prstGeom>
          <a:noFill/>
        </p:spPr>
        <p:txBody>
          <a:bodyPr wrap="square" rtlCol="0">
            <a:spAutoFit/>
          </a:bodyPr>
          <a:p>
            <a:pPr indent="0" algn="l">
              <a:lnSpc>
                <a:spcPct val="120000"/>
              </a:lnSpc>
              <a:spcBef>
                <a:spcPts val="600"/>
              </a:spcBef>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sym typeface="+mn-ea"/>
              </a:rPr>
              <a:t>保护：</a:t>
            </a:r>
            <a:endParaRPr lang="zh-CN" altLang="en-US" sz="2400">
              <a:latin typeface="微软雅黑" panose="020B0503020204020204" pitchFamily="34" charset="-122"/>
              <a:ea typeface="微软雅黑" panose="020B0503020204020204" pitchFamily="34" charset="-122"/>
              <a:sym typeface="+mn-ea"/>
            </a:endParaRPr>
          </a:p>
          <a:p>
            <a:pPr indent="0" algn="l">
              <a:lnSpc>
                <a:spcPct val="120000"/>
              </a:lnSpc>
              <a:spcBef>
                <a:spcPts val="600"/>
              </a:spcBef>
              <a:buFont typeface="Wingdings" panose="05000000000000000000" pitchFamily="2" charset="2"/>
              <a:buNone/>
            </a:pPr>
            <a:r>
              <a:rPr lang="zh-CN" altLang="en-US" sz="2400">
                <a:latin typeface="微软雅黑" panose="020B0503020204020204" pitchFamily="34" charset="-122"/>
                <a:ea typeface="微软雅黑" panose="020B0503020204020204" pitchFamily="34" charset="-122"/>
                <a:sym typeface="+mn-ea"/>
              </a:rPr>
              <a:t>     发生不良事件时药物调整或延迟</a:t>
            </a:r>
            <a:endParaRPr lang="zh-CN" altLang="en-US" sz="2400">
              <a:latin typeface="微软雅黑" panose="020B0503020204020204" pitchFamily="34" charset="-122"/>
              <a:ea typeface="微软雅黑" panose="020B0503020204020204" pitchFamily="34" charset="-122"/>
              <a:sym typeface="+mn-ea"/>
            </a:endParaRPr>
          </a:p>
          <a:p>
            <a:pPr indent="0" algn="l">
              <a:lnSpc>
                <a:spcPct val="120000"/>
              </a:lnSpc>
              <a:spcBef>
                <a:spcPts val="600"/>
              </a:spcBef>
              <a:buFont typeface="Wingdings" panose="05000000000000000000" pitchFamily="2" charset="2"/>
              <a:buNone/>
            </a:pPr>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a:latin typeface="微软雅黑" panose="020B0503020204020204" pitchFamily="34" charset="-122"/>
                <a:ea typeface="微软雅黑" panose="020B0503020204020204" pitchFamily="34" charset="-122"/>
                <a:sym typeface="+mn-ea"/>
              </a:rPr>
              <a:t>      意外伤害时，急救措施、提供合理的经济补偿</a:t>
            </a:r>
            <a:endParaRPr lang="zh-CN" altLang="en-US" sz="2400">
              <a:latin typeface="微软雅黑" panose="020B0503020204020204" pitchFamily="34" charset="-122"/>
              <a:ea typeface="微软雅黑" panose="020B0503020204020204" pitchFamily="34" charset="-122"/>
              <a:sym typeface="+mn-ea"/>
            </a:endParaRPr>
          </a:p>
          <a:p>
            <a:pPr algn="l"/>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dirty="0">
                <a:ea typeface="宋体" panose="02010600030101010101" pitchFamily="2" charset="-122"/>
                <a:sym typeface="+mn-ea"/>
              </a:rPr>
              <a:t>      </a:t>
            </a:r>
            <a:r>
              <a:rPr lang="zh-CN" altLang="en-US" sz="2400">
                <a:latin typeface="微软雅黑" panose="020B0503020204020204" pitchFamily="34" charset="-122"/>
                <a:ea typeface="微软雅黑" panose="020B0503020204020204" pitchFamily="34" charset="-122"/>
                <a:sym typeface="+mn-ea"/>
              </a:rPr>
              <a:t>试验过程中和结束后，应为受试者提供的医疗保障措施</a:t>
            </a:r>
            <a:endParaRPr lang="zh-CN" altLang="en-US" sz="2400">
              <a:latin typeface="微软雅黑" panose="020B0503020204020204" pitchFamily="34" charset="-122"/>
              <a:ea typeface="微软雅黑" panose="020B0503020204020204" pitchFamily="34" charset="-122"/>
            </a:endParaRPr>
          </a:p>
          <a:p>
            <a:pPr algn="l"/>
            <a:r>
              <a:rPr lang="zh-CN" altLang="en-US" sz="2400">
                <a:latin typeface="微软雅黑" panose="020B0503020204020204" pitchFamily="34" charset="-122"/>
                <a:ea typeface="微软雅黑" panose="020B0503020204020204" pitchFamily="34" charset="-122"/>
                <a:sym typeface="+mn-ea"/>
              </a:rPr>
              <a:t> </a:t>
            </a:r>
            <a:endParaRPr lang="zh-CN" altLang="en-US" sz="2400">
              <a:latin typeface="微软雅黑" panose="020B0503020204020204" pitchFamily="34" charset="-122"/>
              <a:ea typeface="微软雅黑" panose="020B0503020204020204" pitchFamily="34" charset="-122"/>
              <a:sym typeface="+mn-ea"/>
            </a:endParaRPr>
          </a:p>
          <a:p>
            <a:pPr algn="l"/>
            <a:r>
              <a:rPr lang="zh-CN" altLang="en-US" sz="2400">
                <a:latin typeface="微软雅黑" panose="020B0503020204020204" pitchFamily="34" charset="-122"/>
                <a:ea typeface="微软雅黑" panose="020B0503020204020204" pitchFamily="34" charset="-122"/>
                <a:sym typeface="+mn-ea"/>
              </a:rPr>
              <a:t>      保险  等</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招募广告</a:t>
            </a:r>
            <a:endParaRPr lang="zh-CN" altLang="en-US"/>
          </a:p>
        </p:txBody>
      </p:sp>
      <p:sp>
        <p:nvSpPr>
          <p:cNvPr id="3" name="文本框 2"/>
          <p:cNvSpPr txBox="1"/>
          <p:nvPr/>
        </p:nvSpPr>
        <p:spPr>
          <a:xfrm>
            <a:off x="1536700" y="2939415"/>
            <a:ext cx="204978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如有请提供本页</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本院研究者团队</a:t>
            </a:r>
            <a:endParaRPr lang="zh-CN" altLang="en-US">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nvGraphicFramePr>
        <p:xfrm>
          <a:off x="1976120" y="2402205"/>
          <a:ext cx="7546340" cy="2505084"/>
        </p:xfrm>
        <a:graphic>
          <a:graphicData uri="http://schemas.openxmlformats.org/drawingml/2006/table">
            <a:tbl>
              <a:tblPr firstRow="1" bandRow="1">
                <a:tableStyleId>{5C22544A-7EE6-4342-B048-85BDC9FD1C3A}</a:tableStyleId>
              </a:tblPr>
              <a:tblGrid>
                <a:gridCol w="1705610"/>
                <a:gridCol w="2635885"/>
                <a:gridCol w="1476513"/>
                <a:gridCol w="1728332"/>
              </a:tblGrid>
              <a:tr h="626271">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研究者</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en-US" altLang="zh-CN" sz="2000" b="1" i="0" u="none" strike="noStrike" cap="none" normalizeH="0" baseline="0" dirty="0" smtClean="0">
                          <a:ln>
                            <a:noFill/>
                          </a:ln>
                          <a:solidFill>
                            <a:srgbClr val="FFFFFF"/>
                          </a:solidFill>
                          <a:effectLst/>
                          <a:latin typeface="+mj-ea"/>
                          <a:ea typeface="+mj-ea"/>
                          <a:sym typeface="Calibri" panose="020F0502020204030204" charset="0"/>
                        </a:rPr>
                        <a:t>GCP</a:t>
                      </a: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培训（培训年份）</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职称</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c>
                  <a:txBody>
                    <a:bodyPr/>
                    <a:p>
                      <a:pPr marL="0" marR="0" lvl="0" indent="0" algn="ctr" defTabSz="914400" rtl="0" eaLnBrk="0" fontAlgn="base" latinLnBrk="0" hangingPunct="0">
                        <a:lnSpc>
                          <a:spcPct val="90000"/>
                        </a:lnSpc>
                        <a:spcBef>
                          <a:spcPct val="0"/>
                        </a:spcBef>
                        <a:spcAft>
                          <a:spcPts val="200"/>
                        </a:spcAft>
                        <a:buClr>
                          <a:schemeClr val="accent1"/>
                        </a:buClr>
                        <a:buSzPct val="100000"/>
                        <a:buFontTx/>
                        <a:buNone/>
                      </a:pPr>
                      <a:r>
                        <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rPr>
                        <a:t>试验中职责</a:t>
                      </a:r>
                      <a:endParaRPr kumimoji="0" lang="zh-CN" altLang="en-US" sz="2000" b="1" i="0" u="none" strike="noStrike" cap="none" normalizeH="0" baseline="0" dirty="0" smtClean="0">
                        <a:ln>
                          <a:noFill/>
                        </a:ln>
                        <a:solidFill>
                          <a:srgbClr val="FFFFFF"/>
                        </a:solidFill>
                        <a:effectLst/>
                        <a:latin typeface="+mj-ea"/>
                        <a:ea typeface="+mj-ea"/>
                        <a:sym typeface="Calibri" panose="020F0502020204030204" charset="0"/>
                      </a:endParaRPr>
                    </a:p>
                  </a:txBody>
                  <a:tcPr marL="90000" marR="90000" marT="46800" marB="46800" anchor="ctr" horzOverflow="overflow"/>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endParaRPr lang="en-US" sz="1000">
                        <a:latin typeface="宋体" panose="02010600030101010101" pitchFamily="2" charset="-122"/>
                        <a:ea typeface="宋体" panose="02010600030101010101" pitchFamily="2" charset="-122"/>
                        <a:cs typeface="宋体" panose="02010600030101010101" pitchFamily="2" charset="-122"/>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dirty="0">
                        <a:latin typeface="+mj-ea"/>
                        <a:ea typeface="+mj-ea"/>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r h="626271">
                <a:tc>
                  <a:txBody>
                    <a:bodyPr/>
                    <a:p>
                      <a:pPr algn="ctr">
                        <a:buNone/>
                      </a:pPr>
                      <a:endParaRPr lang="zh-CN" altLang="en-US" sz="1800" b="0" dirty="0" smtClean="0">
                        <a:latin typeface="+mj-ea"/>
                        <a:ea typeface="+mj-ea"/>
                      </a:endParaRPr>
                    </a:p>
                  </a:txBody>
                  <a:tcPr marL="68580" marR="68580" marT="0" marB="0" vert="horz" anchor="t"/>
                </a:tc>
                <a:tc>
                  <a:txBody>
                    <a:bodyPr/>
                    <a:p>
                      <a:pPr algn="ctr"/>
                      <a:endParaRPr lang="zh-CN" altLang="en-US" dirty="0">
                        <a:latin typeface="+mj-ea"/>
                        <a:ea typeface="+mj-ea"/>
                      </a:endParaRPr>
                    </a:p>
                  </a:txBody>
                  <a:tcPr anchor="ctr"/>
                </a:tc>
                <a:tc>
                  <a:txBody>
                    <a:bodyPr/>
                    <a:p>
                      <a:pPr algn="ctr">
                        <a:buNone/>
                      </a:pPr>
                      <a:endParaRPr lang="zh-CN" altLang="en-US" sz="1800" b="0" dirty="0" smtClean="0">
                        <a:latin typeface="+mj-ea"/>
                        <a:ea typeface="+mj-ea"/>
                      </a:endParaRPr>
                    </a:p>
                  </a:txBody>
                  <a:tcPr marL="68580" marR="68580" marT="0" marB="0" vert="horz" anchor="t"/>
                </a:tc>
                <a:tc>
                  <a:txBody>
                    <a:bodyPr/>
                    <a:p>
                      <a:pPr algn="ctr">
                        <a:buNone/>
                      </a:pPr>
                      <a:endParaRPr lang="zh-CN" altLang="en-US" sz="1800" b="0" dirty="0" smtClean="0">
                        <a:latin typeface="+mj-ea"/>
                        <a:ea typeface="+mj-ea"/>
                      </a:endParaRPr>
                    </a:p>
                  </a:txBody>
                  <a:tcPr marL="68580" marR="68580" marT="0" marB="0" vert="horz" anchor="t"/>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521" y="2715472"/>
            <a:ext cx="10971372" cy="1143000"/>
          </a:xfrm>
        </p:spPr>
        <p:txBody>
          <a:bodyPr/>
          <a:p>
            <a:r>
              <a:rPr lang="zh-CN" altLang="en-US" i="1" u="sng">
                <a:latin typeface="微软雅黑" panose="020B0503020204020204" pitchFamily="34" charset="-122"/>
                <a:ea typeface="微软雅黑" panose="020B0503020204020204" pitchFamily="34" charset="-122"/>
              </a:rPr>
              <a:t>如有其它重要汇报要素请自行添加</a:t>
            </a:r>
            <a:endParaRPr lang="zh-CN" altLang="en-US" i="1" u="sng">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886" y="2422102"/>
            <a:ext cx="10971372" cy="1143000"/>
          </a:xfrm>
        </p:spPr>
        <p:txBody>
          <a:bodyPr/>
          <a:p>
            <a:r>
              <a:rPr lang="zh-CN" altLang="en-US" sz="6000">
                <a:latin typeface="微软雅黑" panose="020B0503020204020204" pitchFamily="34" charset="-122"/>
                <a:ea typeface="微软雅黑" panose="020B0503020204020204" pitchFamily="34" charset="-122"/>
              </a:rPr>
              <a:t>谢 谢 ！</a:t>
            </a:r>
            <a:endParaRPr lang="zh-CN" altLang="en-US" sz="6000">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页脚占位符 2"/>
          <p:cNvSpPr>
            <a:spLocks noGrp="1"/>
          </p:cNvSpPr>
          <p:nvPr>
            <p:ph type="ftr" sz="quarter" idx="11"/>
          </p:nvPr>
        </p:nvSpPr>
        <p:spPr>
          <a:xfrm>
            <a:off x="2190115" y="1052830"/>
            <a:ext cx="8573135" cy="5063490"/>
          </a:xfrm>
        </p:spPr>
        <p:txBody>
          <a:bodyPr/>
          <a:p>
            <a:endParaRPr lang="en-US" altLang="zh-CN" sz="2400" dirty="0" smtClean="0">
              <a:solidFill>
                <a:schemeClr val="accent1">
                  <a:lumMod val="75000"/>
                </a:schemeClr>
              </a:solidFill>
              <a:latin typeface="宋体" panose="02010600030101010101" pitchFamily="2" charset="-122"/>
              <a:ea typeface="宋体" panose="02010600030101010101" pitchFamily="2" charset="-122"/>
            </a:endParaRPr>
          </a:p>
          <a:p>
            <a:endParaRPr lang="en-US" altLang="zh-CN" sz="2400" dirty="0" smtClean="0">
              <a:solidFill>
                <a:schemeClr val="accent1">
                  <a:lumMod val="75000"/>
                </a:schemeClr>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组长单位（如有）：</a:t>
            </a:r>
            <a:r>
              <a:rPr lang="en-US" altLang="zh-CN" sz="2000" b="1" dirty="0" smtClean="0">
                <a:solidFill>
                  <a:schemeClr val="tx1"/>
                </a:solidFill>
                <a:latin typeface="宋体" panose="02010600030101010101" pitchFamily="2" charset="-122"/>
                <a:ea typeface="宋体" panose="02010600030101010101" pitchFamily="2" charset="-122"/>
              </a:rPr>
              <a:t>XXX</a:t>
            </a:r>
            <a:r>
              <a:rPr lang="zh-CN" altLang="en-US" sz="2000" b="1" dirty="0" smtClean="0">
                <a:solidFill>
                  <a:schemeClr val="tx1"/>
                </a:solidFill>
                <a:latin typeface="宋体" panose="02010600030101010101" pitchFamily="2" charset="-122"/>
                <a:ea typeface="宋体" panose="02010600030101010101" pitchFamily="2" charset="-122"/>
              </a:rPr>
              <a:t>医院，是否已通过该院伦理审查</a:t>
            </a:r>
            <a:endParaRPr lang="zh-CN" altLang="en-US" sz="2000" b="1" dirty="0" smtClean="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申办</a:t>
            </a:r>
            <a:r>
              <a:rPr lang="zh-CN" altLang="en-US" sz="2000" b="1" dirty="0">
                <a:solidFill>
                  <a:schemeClr val="tx1"/>
                </a:solidFill>
                <a:latin typeface="宋体" panose="02010600030101010101" pitchFamily="2" charset="-122"/>
                <a:ea typeface="宋体" panose="02010600030101010101" pitchFamily="2" charset="-122"/>
              </a:rPr>
              <a:t>方：</a:t>
            </a:r>
            <a:endParaRPr lang="zh-CN" altLang="en-US" sz="2000" b="1" dirty="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a:solidFill>
                  <a:schemeClr val="tx1"/>
                </a:solidFill>
                <a:latin typeface="宋体" panose="02010600030101010101" pitchFamily="2" charset="-122"/>
                <a:ea typeface="宋体" panose="02010600030101010101" pitchFamily="2" charset="-122"/>
              </a:rPr>
              <a:t>参加中心数</a:t>
            </a:r>
            <a:r>
              <a:rPr lang="zh-CN" altLang="en-US" sz="2000" dirty="0">
                <a:solidFill>
                  <a:schemeClr val="tx1"/>
                </a:solidFill>
                <a:latin typeface="宋体" panose="02010600030101010101" pitchFamily="2" charset="-122"/>
                <a:ea typeface="宋体" panose="02010600030101010101" pitchFamily="2" charset="-122"/>
              </a:rPr>
              <a:t>：</a:t>
            </a:r>
            <a:endParaRPr lang="en-US" altLang="zh-CN" sz="2000" dirty="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a:solidFill>
                  <a:schemeClr val="tx1"/>
                </a:solidFill>
                <a:latin typeface="宋体" panose="02010600030101010101" pitchFamily="2" charset="-122"/>
                <a:ea typeface="宋体" panose="02010600030101010101" pitchFamily="2" charset="-122"/>
              </a:rPr>
              <a:t>目标病例数</a:t>
            </a:r>
            <a:r>
              <a:rPr lang="zh-CN" altLang="en-US" sz="2000" dirty="0">
                <a:solidFill>
                  <a:schemeClr val="tx1"/>
                </a:solidFill>
                <a:latin typeface="宋体" panose="02010600030101010101" pitchFamily="2" charset="-122"/>
                <a:ea typeface="宋体" panose="02010600030101010101" pitchFamily="2" charset="-122"/>
              </a:rPr>
              <a:t>：</a:t>
            </a:r>
            <a:endParaRPr lang="en-US" altLang="zh-CN" sz="2000" dirty="0" smtClean="0">
              <a:solidFill>
                <a:schemeClr val="tx1"/>
              </a:solidFill>
              <a:latin typeface="宋体" panose="02010600030101010101" pitchFamily="2" charset="-122"/>
              <a:ea typeface="宋体" panose="02010600030101010101" pitchFamily="2" charset="-122"/>
            </a:endParaRPr>
          </a:p>
          <a:p>
            <a:pPr algn="l">
              <a:lnSpc>
                <a:spcPct val="250000"/>
              </a:lnSpc>
            </a:pPr>
            <a:r>
              <a:rPr lang="zh-CN" altLang="en-US" sz="2000" b="1" dirty="0" smtClean="0">
                <a:solidFill>
                  <a:schemeClr val="tx1"/>
                </a:solidFill>
                <a:latin typeface="宋体" panose="02010600030101010101" pitchFamily="2" charset="-122"/>
                <a:ea typeface="宋体" panose="02010600030101010101" pitchFamily="2" charset="-122"/>
              </a:rPr>
              <a:t>入</a:t>
            </a:r>
            <a:r>
              <a:rPr lang="zh-CN" altLang="en-US" sz="2000" b="1" dirty="0">
                <a:solidFill>
                  <a:schemeClr val="tx1"/>
                </a:solidFill>
                <a:latin typeface="宋体" panose="02010600030101010101" pitchFamily="2" charset="-122"/>
                <a:ea typeface="宋体" panose="02010600030101010101" pitchFamily="2" charset="-122"/>
              </a:rPr>
              <a:t>组期</a:t>
            </a:r>
            <a:r>
              <a:rPr lang="zh-CN" altLang="en-US" sz="2000" dirty="0">
                <a:solidFill>
                  <a:schemeClr val="tx1"/>
                </a:solidFill>
                <a:latin typeface="宋体" panose="02010600030101010101" pitchFamily="2" charset="-122"/>
                <a:ea typeface="宋体" panose="02010600030101010101" pitchFamily="2" charset="-122"/>
              </a:rPr>
              <a:t>：</a:t>
            </a:r>
            <a:endParaRPr lang="en-US" sz="1600" dirty="0" smtClean="0">
              <a:solidFill>
                <a:schemeClr val="tx1"/>
              </a:solidFill>
            </a:endParaRPr>
          </a:p>
          <a:p>
            <a:pPr algn="l">
              <a:lnSpc>
                <a:spcPct val="250000"/>
              </a:lnSpc>
            </a:pPr>
            <a:endParaRPr lang="en-US" sz="1600" dirty="0" smtClean="0">
              <a:solidFill>
                <a:schemeClr val="tx1"/>
              </a:solidFill>
            </a:endParaRPr>
          </a:p>
        </p:txBody>
      </p:sp>
      <p:sp>
        <p:nvSpPr>
          <p:cNvPr id="4" name="标题 3"/>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研究概况</a:t>
            </a:r>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55316" y="418677"/>
            <a:ext cx="10971372" cy="1143000"/>
          </a:xfrm>
        </p:spPr>
        <p:txBody>
          <a:bodyPr/>
          <a:p>
            <a:r>
              <a:rPr lang="zh-CN" altLang="en-US">
                <a:latin typeface="微软雅黑" panose="020B0503020204020204" pitchFamily="34" charset="-122"/>
                <a:ea typeface="微软雅黑" panose="020B0503020204020204" pitchFamily="34" charset="-122"/>
              </a:rPr>
              <a:t>参加单位</a:t>
            </a:r>
            <a:r>
              <a:rPr lang="zh-CN" altLang="en-US" sz="3600">
                <a:solidFill>
                  <a:srgbClr val="FF0000"/>
                </a:solidFill>
                <a:latin typeface="微软雅黑" panose="020B0503020204020204" pitchFamily="34" charset="-122"/>
                <a:ea typeface="微软雅黑" panose="020B0503020204020204" pitchFamily="34" charset="-122"/>
              </a:rPr>
              <a:t>（本页适用于多中心研究）</a:t>
            </a:r>
            <a:endParaRPr lang="zh-CN" altLang="en-US" sz="360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a:latin typeface="微软雅黑" panose="020B0503020204020204" pitchFamily="34" charset="-122"/>
                <a:ea typeface="微软雅黑" panose="020B0503020204020204" pitchFamily="34" charset="-122"/>
              </a:rPr>
              <a:t>研究背景</a:t>
            </a:r>
            <a:endParaRPr lang="zh-CN" altLang="zh-CN">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器械介绍</a:t>
            </a:r>
            <a:endParaRPr lang="zh-CN" alt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研究目的</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4232275" y="2550795"/>
            <a:ext cx="3383280" cy="414020"/>
          </a:xfrm>
          <a:prstGeom prst="rect">
            <a:avLst/>
          </a:prstGeom>
          <a:noFill/>
        </p:spPr>
        <p:txBody>
          <a:bodyPr wrap="none" rtlCol="0">
            <a:spAutoFit/>
          </a:bodyPr>
          <a:p>
            <a:r>
              <a:rPr lang="zh-CN" altLang="en-US">
                <a:latin typeface="宋体" panose="02010600030101010101" pitchFamily="2" charset="-122"/>
                <a:ea typeface="宋体" panose="02010600030101010101" pitchFamily="2" charset="-122"/>
              </a:rPr>
              <a:t>包括研究终点、次要终点等</a:t>
            </a:r>
            <a:endParaRPr lang="zh-CN" altLang="en-US">
              <a:latin typeface="宋体" panose="02010600030101010101" pitchFamily="2" charset="-122"/>
              <a:ea typeface="宋体" panose="02010600030101010101" pitchFamily="2" charset="-122"/>
            </a:endParaRPr>
          </a:p>
        </p:txBody>
      </p:sp>
      <p:sp>
        <p:nvSpPr>
          <p:cNvPr id="5" name="文本框 4"/>
          <p:cNvSpPr txBox="1"/>
          <p:nvPr/>
        </p:nvSpPr>
        <p:spPr>
          <a:xfrm>
            <a:off x="4965700" y="3717290"/>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研究设计</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663700" y="2541905"/>
            <a:ext cx="2621280" cy="457200"/>
          </a:xfrm>
          <a:prstGeom prst="rect">
            <a:avLst/>
          </a:prstGeom>
          <a:noFill/>
        </p:spPr>
        <p:txBody>
          <a:bodyPr wrap="none" rtlCol="0">
            <a:spAutoFit/>
          </a:bodyPr>
          <a:p>
            <a:r>
              <a:rPr lang="zh-CN" altLang="en-US" sz="2400">
                <a:latin typeface="黑体" panose="02010609060101010101" charset="-122"/>
                <a:ea typeface="黑体" panose="02010609060101010101" charset="-122"/>
              </a:rPr>
              <a:t>必要时插入流程图</a:t>
            </a:r>
            <a:endParaRPr lang="zh-CN" altLang="en-US" sz="2400">
              <a:latin typeface="黑体" panose="02010609060101010101" charset="-122"/>
              <a:ea typeface="黑体" panose="02010609060101010101" charset="-122"/>
            </a:endParaRPr>
          </a:p>
        </p:txBody>
      </p:sp>
      <p:sp>
        <p:nvSpPr>
          <p:cNvPr id="4" name="文本框 3"/>
          <p:cNvSpPr txBox="1"/>
          <p:nvPr/>
        </p:nvSpPr>
        <p:spPr>
          <a:xfrm>
            <a:off x="2139315" y="346265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入选标准</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atin typeface="微软雅黑" panose="020B0503020204020204" pitchFamily="34" charset="-122"/>
                <a:ea typeface="微软雅黑" panose="020B0503020204020204" pitchFamily="34" charset="-122"/>
              </a:rPr>
              <a:t>排除标准</a:t>
            </a:r>
            <a:endParaRPr lang="zh-CN" altLang="en-US">
              <a:latin typeface="微软雅黑" panose="020B0503020204020204" pitchFamily="34" charset="-122"/>
              <a:ea typeface="微软雅黑" panose="020B0503020204020204" pitchFamily="34" charset="-122"/>
            </a:endParaRPr>
          </a:p>
        </p:txBody>
      </p:sp>
      <p:sp>
        <p:nvSpPr>
          <p:cNvPr id="3" name="文本框 2"/>
          <p:cNvSpPr txBox="1"/>
          <p:nvPr/>
        </p:nvSpPr>
        <p:spPr>
          <a:xfrm>
            <a:off x="1022350" y="2430145"/>
            <a:ext cx="1916430" cy="414020"/>
          </a:xfrm>
          <a:prstGeom prst="rect">
            <a:avLst/>
          </a:prstGeom>
          <a:noFill/>
        </p:spPr>
        <p:txBody>
          <a:bodyPr wrap="none" rtlCol="0">
            <a:spAutoFit/>
          </a:bodyPr>
          <a:p>
            <a:pPr algn="ctr"/>
            <a:r>
              <a:rPr lang="zh-CN" altLang="en-US">
                <a:latin typeface="宋体" panose="02010600030101010101" pitchFamily="2" charset="-122"/>
                <a:ea typeface="宋体" panose="02010600030101010101" pitchFamily="2" charset="-122"/>
              </a:rPr>
              <a:t>从简描述</a:t>
            </a:r>
            <a:r>
              <a:rPr lang="zh-CN" altLang="en-US">
                <a:latin typeface="宋体" panose="02010600030101010101" pitchFamily="2" charset="-122"/>
                <a:ea typeface="宋体" panose="02010600030101010101" pitchFamily="2" charset="-122"/>
                <a:sym typeface="+mn-ea"/>
              </a:rPr>
              <a:t>，</a:t>
            </a:r>
            <a:r>
              <a:rPr lang="en-US" altLang="zh-CN">
                <a:latin typeface="宋体" panose="02010600030101010101" pitchFamily="2" charset="-122"/>
                <a:ea typeface="宋体" panose="02010600030101010101" pitchFamily="2" charset="-122"/>
                <a:sym typeface="+mn-ea"/>
              </a:rPr>
              <a:t>10s</a:t>
            </a:r>
            <a:endParaRPr lang="zh-CN" altLang="en-US">
              <a:latin typeface="宋体" panose="02010600030101010101" pitchFamily="2" charset="-122"/>
              <a:ea typeface="宋体" panose="02010600030101010101" pitchFamily="2" charset="-122"/>
            </a:endParaRPr>
          </a:p>
        </p:txBody>
      </p:sp>
    </p:spTree>
  </p:cSld>
  <p:clrMapOvr>
    <a:masterClrMapping/>
  </p:clrMapOvr>
  <p:transition/>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commondata" val="eyJoZGlkIjoiZTljMGQxOTg2Njc4ODlmMzYwMGFkOWE2YzhhNjk4M2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764</Words>
  <Application>WPS 演示</Application>
  <PresentationFormat>自定义</PresentationFormat>
  <Paragraphs>103</Paragraphs>
  <Slides>19</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宋体</vt:lpstr>
      <vt:lpstr>Wingdings</vt:lpstr>
      <vt:lpstr>华文彩云</vt:lpstr>
      <vt:lpstr>黑体</vt:lpstr>
      <vt:lpstr>微软雅黑</vt:lpstr>
      <vt:lpstr>Calibri</vt:lpstr>
      <vt:lpstr>Arial Unicode MS</vt:lpstr>
      <vt:lpstr>Office 主题​​</vt:lpstr>
      <vt:lpstr>PowerPoint 演示文稿</vt:lpstr>
      <vt:lpstr>研究概况</vt:lpstr>
      <vt:lpstr>参加单位（本页适用于多中心研究）</vt:lpstr>
      <vt:lpstr>研究背景</vt:lpstr>
      <vt:lpstr>器械介绍</vt:lpstr>
      <vt:lpstr>研究目的</vt:lpstr>
      <vt:lpstr>研究设计</vt:lpstr>
      <vt:lpstr>入选标准</vt:lpstr>
      <vt:lpstr>排除标准</vt:lpstr>
      <vt:lpstr>评估流程表</vt:lpstr>
      <vt:lpstr>生物样本采集（如涉及）</vt:lpstr>
      <vt:lpstr>受试者权益</vt:lpstr>
      <vt:lpstr>受试者风险</vt:lpstr>
      <vt:lpstr>不良事件管理</vt:lpstr>
      <vt:lpstr>受试者保护</vt:lpstr>
      <vt:lpstr>招募广告</vt:lpstr>
      <vt:lpstr>本院研究者团队</vt:lpstr>
      <vt:lpstr>如有其它重要汇报要素请自行添加</vt:lpstr>
      <vt:lpstr>谢 谢 ！</vt:lpstr>
    </vt:vector>
  </TitlesOfParts>
  <Company>China</Company>
  <LinksUpToDate>false</LinksUpToDate>
  <SharedDoc>false</SharedDoc>
  <HyperlinksChanged>false</HyperlinksChanged>
  <AppVersion>14.0000</AppVersion>
  <Manager>蒋凌琳</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jll</dc:creator>
  <cp:lastModifiedBy>YCC</cp:lastModifiedBy>
  <cp:revision>3280</cp:revision>
  <cp:lastPrinted>2015-01-15T07:29:00Z</cp:lastPrinted>
  <dcterms:created xsi:type="dcterms:W3CDTF">2006-08-16T03:02:00Z</dcterms:created>
  <dcterms:modified xsi:type="dcterms:W3CDTF">2025-02-12T04:23:34Z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KSORubyTemplateID">
    <vt:lpwstr>2</vt:lpwstr>
  </property>
  <property fmtid="{D5CDD505-2E9C-101B-9397-08002B2CF9AE}" pid="4" name="ICV">
    <vt:lpwstr>098D489484704350B0449D81272C6347_12</vt:lpwstr>
  </property>
</Properties>
</file>